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73" r:id="rId2"/>
    <p:sldId id="256" r:id="rId3"/>
    <p:sldId id="257" r:id="rId4"/>
    <p:sldId id="258" r:id="rId5"/>
    <p:sldId id="259" r:id="rId6"/>
    <p:sldId id="260" r:id="rId7"/>
    <p:sldId id="261" r:id="rId8"/>
    <p:sldId id="262" r:id="rId9"/>
    <p:sldId id="263" r:id="rId10"/>
    <p:sldId id="264" r:id="rId11"/>
    <p:sldId id="265" r:id="rId12"/>
    <p:sldId id="267" r:id="rId13"/>
    <p:sldId id="269" r:id="rId14"/>
    <p:sldId id="270" r:id="rId15"/>
    <p:sldId id="271" r:id="rId16"/>
    <p:sldId id="272" r:id="rId17"/>
    <p:sldId id="266" r:id="rId18"/>
    <p:sldId id="268" r:id="rId1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993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03201" y="7789"/>
            <a:ext cx="14833601" cy="8238744"/>
          </a:xfrm>
          <a:prstGeom prst="rect">
            <a:avLst/>
          </a:prstGeom>
        </p:spPr>
      </p:pic>
      <p:sp>
        <p:nvSpPr>
          <p:cNvPr id="3" name="Text 0"/>
          <p:cNvSpPr/>
          <p:nvPr/>
        </p:nvSpPr>
        <p:spPr>
          <a:xfrm>
            <a:off x="795528" y="3977640"/>
            <a:ext cx="13048488" cy="283464"/>
          </a:xfrm>
          <a:prstGeom prst="rect">
            <a:avLst/>
          </a:prstGeom>
          <a:noFill/>
          <a:ln/>
        </p:spPr>
        <p:txBody>
          <a:bodyPr wrap="none" lIns="0" tIns="0" rIns="0" bIns="0" rtlCol="0" anchor="ctr"/>
          <a:lstStyle/>
          <a:p>
            <a:pPr marL="0" indent="0" algn="l">
              <a:lnSpc>
                <a:spcPts val="2230"/>
              </a:lnSpc>
              <a:buNone/>
            </a:pPr>
            <a:endParaRPr lang="en-US" sz="1780" dirty="0"/>
          </a:p>
        </p:txBody>
      </p:sp>
      <p:pic>
        <p:nvPicPr>
          <p:cNvPr id="6" name="Picture 5">
            <a:extLst>
              <a:ext uri="{FF2B5EF4-FFF2-40B4-BE49-F238E27FC236}">
                <a16:creationId xmlns:a16="http://schemas.microsoft.com/office/drawing/2014/main" id="{9B61DDE2-4CD2-8327-CBCB-42DEF82F024B}"/>
              </a:ext>
            </a:extLst>
          </p:cNvPr>
          <p:cNvPicPr>
            <a:picLocks noChangeAspect="1"/>
          </p:cNvPicPr>
          <p:nvPr/>
        </p:nvPicPr>
        <p:blipFill>
          <a:blip r:embed="rId4"/>
          <a:stretch>
            <a:fillRect/>
          </a:stretch>
        </p:blipFill>
        <p:spPr>
          <a:xfrm>
            <a:off x="1200200" y="554567"/>
            <a:ext cx="12380333" cy="2188633"/>
          </a:xfrm>
          <a:prstGeom prst="rect">
            <a:avLst/>
          </a:prstGeom>
        </p:spPr>
      </p:pic>
      <p:sp>
        <p:nvSpPr>
          <p:cNvPr id="8" name="TextBox 7">
            <a:extLst>
              <a:ext uri="{FF2B5EF4-FFF2-40B4-BE49-F238E27FC236}">
                <a16:creationId xmlns:a16="http://schemas.microsoft.com/office/drawing/2014/main" id="{6BAB4758-67EB-D8F8-00AC-DE586198DDBF}"/>
              </a:ext>
            </a:extLst>
          </p:cNvPr>
          <p:cNvSpPr txBox="1"/>
          <p:nvPr/>
        </p:nvSpPr>
        <p:spPr>
          <a:xfrm>
            <a:off x="558802" y="2923632"/>
            <a:ext cx="13597466" cy="1015663"/>
          </a:xfrm>
          <a:prstGeom prst="rect">
            <a:avLst/>
          </a:prstGeom>
          <a:noFill/>
        </p:spPr>
        <p:txBody>
          <a:bodyPr wrap="square" rtlCol="0">
            <a:spAutoFit/>
          </a:bodyPr>
          <a:lstStyle/>
          <a:p>
            <a:r>
              <a:rPr lang="en-US" sz="6000" b="1" dirty="0">
                <a:solidFill>
                  <a:srgbClr val="7030A0"/>
                </a:solidFill>
                <a:latin typeface="Calisto MT" panose="02040603050505030304" pitchFamily="18" charset="0"/>
              </a:rPr>
              <a:t>Smart Healthcare Appointment System </a:t>
            </a:r>
          </a:p>
        </p:txBody>
      </p:sp>
      <p:sp>
        <p:nvSpPr>
          <p:cNvPr id="9" name="TextBox 8">
            <a:extLst>
              <a:ext uri="{FF2B5EF4-FFF2-40B4-BE49-F238E27FC236}">
                <a16:creationId xmlns:a16="http://schemas.microsoft.com/office/drawing/2014/main" id="{3B6C3F3C-7649-3D2D-6B0F-F6AB1C2E3370}"/>
              </a:ext>
            </a:extLst>
          </p:cNvPr>
          <p:cNvSpPr txBox="1"/>
          <p:nvPr/>
        </p:nvSpPr>
        <p:spPr>
          <a:xfrm>
            <a:off x="6756400" y="3649133"/>
            <a:ext cx="914400" cy="914400"/>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F3694716-0113-D8E8-13AF-C14F5B1F2222}"/>
              </a:ext>
            </a:extLst>
          </p:cNvPr>
          <p:cNvSpPr txBox="1"/>
          <p:nvPr/>
        </p:nvSpPr>
        <p:spPr>
          <a:xfrm>
            <a:off x="7145866" y="4563532"/>
            <a:ext cx="7281333" cy="3416320"/>
          </a:xfrm>
          <a:prstGeom prst="rect">
            <a:avLst/>
          </a:prstGeom>
          <a:noFill/>
        </p:spPr>
        <p:txBody>
          <a:bodyPr wrap="square" rtlCol="0">
            <a:spAutoFit/>
          </a:bodyPr>
          <a:lstStyle/>
          <a:p>
            <a:r>
              <a:rPr lang="en-US" sz="3600" b="1" dirty="0">
                <a:latin typeface="Bahnschrift Light" panose="020B0502040204020203" pitchFamily="34" charset="0"/>
              </a:rPr>
              <a:t>  Presented by :</a:t>
            </a:r>
          </a:p>
          <a:p>
            <a:r>
              <a:rPr lang="en-US" sz="3600" dirty="0">
                <a:latin typeface="Bahnschrift Light" panose="020B0502040204020203" pitchFamily="34" charset="0"/>
              </a:rPr>
              <a:t>				Vijayalakshmi M</a:t>
            </a:r>
          </a:p>
          <a:p>
            <a:r>
              <a:rPr lang="en-US" sz="3600" dirty="0">
                <a:latin typeface="Bahnschrift Light" panose="020B0502040204020203" pitchFamily="34" charset="0"/>
              </a:rPr>
              <a:t>				Thenmozhi E</a:t>
            </a:r>
          </a:p>
          <a:p>
            <a:r>
              <a:rPr lang="en-US" sz="3600" dirty="0">
                <a:latin typeface="Bahnschrift Light" panose="020B0502040204020203" pitchFamily="34" charset="0"/>
              </a:rPr>
              <a:t>				</a:t>
            </a:r>
            <a:r>
              <a:rPr lang="en-US" sz="3600" dirty="0" err="1">
                <a:latin typeface="Bahnschrift Light" panose="020B0502040204020203" pitchFamily="34" charset="0"/>
              </a:rPr>
              <a:t>Subalakshmi</a:t>
            </a:r>
            <a:r>
              <a:rPr lang="en-US" sz="3600" dirty="0">
                <a:latin typeface="Bahnschrift Light" panose="020B0502040204020203" pitchFamily="34" charset="0"/>
              </a:rPr>
              <a:t> A</a:t>
            </a:r>
          </a:p>
          <a:p>
            <a:r>
              <a:rPr lang="en-US" sz="3600" dirty="0">
                <a:latin typeface="Bahnschrift Light" panose="020B0502040204020203" pitchFamily="34" charset="0"/>
              </a:rPr>
              <a:t>				Kishore A</a:t>
            </a:r>
          </a:p>
          <a:p>
            <a:r>
              <a:rPr lang="en-US" sz="3600" dirty="0">
                <a:latin typeface="Bahnschrift Light" panose="020B0502040204020203" pitchFamily="34" charset="0"/>
              </a:rPr>
              <a:t>				Yuvaraj 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794760" y="3767328"/>
            <a:ext cx="7050024" cy="7050024"/>
          </a:xfrm>
          <a:prstGeom prst="rect">
            <a:avLst/>
          </a:prstGeom>
        </p:spPr>
      </p:pic>
      <p:pic>
        <p:nvPicPr>
          <p:cNvPr id="4" name="Image 2" descr="preencoded.png"/>
          <p:cNvPicPr>
            <a:picLocks noChangeAspect="1"/>
          </p:cNvPicPr>
          <p:nvPr/>
        </p:nvPicPr>
        <p:blipFill>
          <a:blip r:embed="rId5"/>
          <a:stretch>
            <a:fillRect/>
          </a:stretch>
        </p:blipFill>
        <p:spPr>
          <a:xfrm>
            <a:off x="3794760" y="3767328"/>
            <a:ext cx="7050024" cy="7050024"/>
          </a:xfrm>
          <a:prstGeom prst="rect">
            <a:avLst/>
          </a:prstGeom>
        </p:spPr>
      </p:pic>
      <p:pic>
        <p:nvPicPr>
          <p:cNvPr id="5" name="Image 3" descr="preencoded.png"/>
          <p:cNvPicPr>
            <a:picLocks noChangeAspect="1"/>
          </p:cNvPicPr>
          <p:nvPr/>
        </p:nvPicPr>
        <p:blipFill>
          <a:blip r:embed="rId6"/>
          <a:stretch>
            <a:fillRect/>
          </a:stretch>
        </p:blipFill>
        <p:spPr>
          <a:xfrm>
            <a:off x="3794760" y="3767328"/>
            <a:ext cx="7050024" cy="7050024"/>
          </a:xfrm>
          <a:prstGeom prst="rect">
            <a:avLst/>
          </a:prstGeom>
        </p:spPr>
      </p:pic>
      <p:sp>
        <p:nvSpPr>
          <p:cNvPr id="6" name="Text 0"/>
          <p:cNvSpPr/>
          <p:nvPr/>
        </p:nvSpPr>
        <p:spPr>
          <a:xfrm>
            <a:off x="795528" y="950976"/>
            <a:ext cx="13048488" cy="457200"/>
          </a:xfrm>
          <a:prstGeom prst="rect">
            <a:avLst/>
          </a:prstGeom>
          <a:noFill/>
          <a:ln/>
        </p:spPr>
        <p:txBody>
          <a:bodyPr wrap="none" lIns="0" tIns="0" rIns="0" bIns="0" rtlCol="0" anchor="ctr"/>
          <a:lstStyle/>
          <a:p>
            <a:pPr marL="0" indent="0" algn="l">
              <a:lnSpc>
                <a:spcPts val="3570"/>
              </a:lnSpc>
              <a:buNone/>
            </a:pPr>
            <a:r>
              <a:rPr lang="en-US" sz="2850" dirty="0">
                <a:solidFill>
                  <a:srgbClr val="5E73F8"/>
                </a:solidFill>
                <a:latin typeface="思源黑体-思源黑体-Regular" pitchFamily="34" charset="0"/>
                <a:ea typeface="思源黑体-思源黑体-Regular" pitchFamily="34" charset="-122"/>
                <a:cs typeface="思源黑体-思源黑体-Regular" pitchFamily="34" charset="-120"/>
              </a:rPr>
              <a:t>Implementation Challenges</a:t>
            </a:r>
            <a:endParaRPr lang="en-US" sz="2850" dirty="0"/>
          </a:p>
        </p:txBody>
      </p:sp>
      <p:sp>
        <p:nvSpPr>
          <p:cNvPr id="7" name="Text 1"/>
          <p:cNvSpPr/>
          <p:nvPr/>
        </p:nvSpPr>
        <p:spPr>
          <a:xfrm>
            <a:off x="886968" y="3090672"/>
            <a:ext cx="3986784" cy="283464"/>
          </a:xfrm>
          <a:prstGeom prst="rect">
            <a:avLst/>
          </a:prstGeom>
          <a:noFill/>
          <a:ln/>
        </p:spPr>
        <p:txBody>
          <a:bodyPr wrap="none" lIns="0" tIns="0" rIns="0" bIns="0" rtlCol="0" anchor="ctr"/>
          <a:lstStyle/>
          <a:p>
            <a:pPr marL="0" indent="0" algn="ctr">
              <a:lnSpc>
                <a:spcPts val="2230"/>
              </a:lnSpc>
              <a:buNone/>
            </a:pPr>
            <a:r>
              <a:rPr lang="en-US" sz="1780" b="1" dirty="0">
                <a:solidFill>
                  <a:srgbClr val="171717"/>
                </a:solidFill>
                <a:latin typeface="思源黑体-思源黑体-Regular" pitchFamily="34" charset="0"/>
                <a:ea typeface="思源黑体-思源黑体-Regular" pitchFamily="34" charset="-122"/>
                <a:cs typeface="思源黑体-思源黑体-Regular" pitchFamily="34" charset="-120"/>
              </a:rPr>
              <a:t>User Adoption</a:t>
            </a:r>
            <a:endParaRPr lang="en-US" sz="1780" b="1" dirty="0"/>
          </a:p>
        </p:txBody>
      </p:sp>
      <p:sp>
        <p:nvSpPr>
          <p:cNvPr id="8" name="Text 2"/>
          <p:cNvSpPr/>
          <p:nvPr/>
        </p:nvSpPr>
        <p:spPr>
          <a:xfrm>
            <a:off x="886968" y="3584448"/>
            <a:ext cx="3986784" cy="685800"/>
          </a:xfrm>
          <a:prstGeom prst="rect">
            <a:avLst/>
          </a:prstGeom>
          <a:noFill/>
          <a:ln/>
        </p:spPr>
        <p:txBody>
          <a:bodyPr wrap="square" lIns="0" tIns="0" rIns="0" bIns="0" rtlCol="0" anchor="ctr"/>
          <a:lstStyle/>
          <a:p>
            <a:pPr marL="0" indent="0" algn="ctr">
              <a:lnSpc>
                <a:spcPts val="1780"/>
              </a:lnSpc>
              <a:buNone/>
            </a:pPr>
            <a:r>
              <a:rPr lang="en-US" sz="1420" dirty="0">
                <a:solidFill>
                  <a:srgbClr val="171717"/>
                </a:solidFill>
                <a:latin typeface="思源黑体-思源黑体-Light" pitchFamily="34" charset="0"/>
                <a:ea typeface="思源黑体-思源黑体-Light" pitchFamily="34" charset="-122"/>
                <a:cs typeface="思源黑体-思源黑体-Light" pitchFamily="34" charset="-120"/>
              </a:rPr>
              <a:t>Some patients may resist adopting new technologies; thus, educational efforts are crucial for engagement.</a:t>
            </a:r>
            <a:endParaRPr lang="en-US" sz="1420" dirty="0"/>
          </a:p>
        </p:txBody>
      </p:sp>
      <p:sp>
        <p:nvSpPr>
          <p:cNvPr id="9" name="Text 3"/>
          <p:cNvSpPr/>
          <p:nvPr/>
        </p:nvSpPr>
        <p:spPr>
          <a:xfrm>
            <a:off x="5330952" y="1810512"/>
            <a:ext cx="3986784" cy="283464"/>
          </a:xfrm>
          <a:prstGeom prst="rect">
            <a:avLst/>
          </a:prstGeom>
          <a:noFill/>
          <a:ln/>
        </p:spPr>
        <p:txBody>
          <a:bodyPr wrap="none" lIns="0" tIns="0" rIns="0" bIns="0" rtlCol="0" anchor="ctr"/>
          <a:lstStyle/>
          <a:p>
            <a:pPr marL="0" indent="0" algn="ctr">
              <a:lnSpc>
                <a:spcPts val="2230"/>
              </a:lnSpc>
              <a:buNone/>
            </a:pPr>
            <a:r>
              <a:rPr lang="en-US" sz="1780" b="1" dirty="0">
                <a:solidFill>
                  <a:srgbClr val="171717"/>
                </a:solidFill>
                <a:latin typeface="思源黑体-思源黑体-Regular" pitchFamily="34" charset="0"/>
                <a:ea typeface="思源黑体-思源黑体-Regular" pitchFamily="34" charset="-122"/>
                <a:cs typeface="思源黑体-思源黑体-Regular" pitchFamily="34" charset="-120"/>
              </a:rPr>
              <a:t>Interoperability Issues</a:t>
            </a:r>
            <a:endParaRPr lang="en-US" sz="1780" b="1" dirty="0"/>
          </a:p>
        </p:txBody>
      </p:sp>
      <p:sp>
        <p:nvSpPr>
          <p:cNvPr id="10" name="Text 4"/>
          <p:cNvSpPr/>
          <p:nvPr/>
        </p:nvSpPr>
        <p:spPr>
          <a:xfrm>
            <a:off x="5330952" y="2295144"/>
            <a:ext cx="3986784" cy="914400"/>
          </a:xfrm>
          <a:prstGeom prst="rect">
            <a:avLst/>
          </a:prstGeom>
          <a:noFill/>
          <a:ln/>
        </p:spPr>
        <p:txBody>
          <a:bodyPr wrap="square" lIns="0" tIns="0" rIns="0" bIns="0" rtlCol="0" anchor="ctr"/>
          <a:lstStyle/>
          <a:p>
            <a:pPr marL="0" indent="0" algn="ctr">
              <a:lnSpc>
                <a:spcPts val="1780"/>
              </a:lnSpc>
              <a:buNone/>
            </a:pPr>
            <a:r>
              <a:rPr lang="en-US" sz="1420" dirty="0">
                <a:solidFill>
                  <a:srgbClr val="171717"/>
                </a:solidFill>
                <a:latin typeface="思源黑体-思源黑体-Light" pitchFamily="34" charset="0"/>
                <a:ea typeface="思源黑体-思源黑体-Light" pitchFamily="34" charset="-122"/>
                <a:cs typeface="思源黑体-思源黑体-Light" pitchFamily="34" charset="-120"/>
              </a:rPr>
              <a:t>Ensuring the new system works well with existing healthcare systems may present technical challenges that require careful planning.</a:t>
            </a:r>
            <a:endParaRPr lang="en-US" sz="1420" dirty="0"/>
          </a:p>
        </p:txBody>
      </p:sp>
      <p:sp>
        <p:nvSpPr>
          <p:cNvPr id="11" name="Text 5"/>
          <p:cNvSpPr/>
          <p:nvPr/>
        </p:nvSpPr>
        <p:spPr>
          <a:xfrm>
            <a:off x="4965192" y="5806440"/>
            <a:ext cx="137160" cy="329184"/>
          </a:xfrm>
          <a:prstGeom prst="rect">
            <a:avLst/>
          </a:prstGeom>
          <a:noFill/>
          <a:ln/>
        </p:spPr>
        <p:txBody>
          <a:bodyPr wrap="none" lIns="0" tIns="0" rIns="0" bIns="0" rtlCol="0" anchor="ctr"/>
          <a:lstStyle/>
          <a:p>
            <a:pPr marL="0" indent="0" algn="l">
              <a:lnSpc>
                <a:spcPts val="2140"/>
              </a:lnSpc>
              <a:buNone/>
            </a:pPr>
            <a:r>
              <a:rPr lang="en-US" sz="1780" dirty="0">
                <a:solidFill>
                  <a:srgbClr val="4A4A4A"/>
                </a:solidFill>
                <a:latin typeface="思源黑体-思源黑体-Light" pitchFamily="34" charset="0"/>
                <a:ea typeface="思源黑体-思源黑体-Light" pitchFamily="34" charset="-122"/>
                <a:cs typeface="思源黑体-思源黑体-Light" pitchFamily="34" charset="-120"/>
              </a:rPr>
              <a:t>1</a:t>
            </a:r>
            <a:endParaRPr lang="en-US" sz="1780" dirty="0"/>
          </a:p>
        </p:txBody>
      </p:sp>
      <p:sp>
        <p:nvSpPr>
          <p:cNvPr id="12" name="Text 6"/>
          <p:cNvSpPr/>
          <p:nvPr/>
        </p:nvSpPr>
        <p:spPr>
          <a:xfrm>
            <a:off x="7251192" y="4489704"/>
            <a:ext cx="137160" cy="329184"/>
          </a:xfrm>
          <a:prstGeom prst="rect">
            <a:avLst/>
          </a:prstGeom>
          <a:noFill/>
          <a:ln/>
        </p:spPr>
        <p:txBody>
          <a:bodyPr wrap="none" lIns="0" tIns="0" rIns="0" bIns="0" rtlCol="0" anchor="ctr"/>
          <a:lstStyle/>
          <a:p>
            <a:pPr marL="0" indent="0" algn="l">
              <a:lnSpc>
                <a:spcPts val="2140"/>
              </a:lnSpc>
              <a:buNone/>
            </a:pPr>
            <a:r>
              <a:rPr lang="en-US" sz="1780" dirty="0">
                <a:solidFill>
                  <a:srgbClr val="4A4A4A"/>
                </a:solidFill>
                <a:latin typeface="思源黑体-思源黑体-Light" pitchFamily="34" charset="0"/>
                <a:ea typeface="思源黑体-思源黑体-Light" pitchFamily="34" charset="-122"/>
                <a:cs typeface="思源黑体-思源黑体-Light" pitchFamily="34" charset="-120"/>
              </a:rPr>
              <a:t>2</a:t>
            </a:r>
            <a:endParaRPr lang="en-US" sz="1780" dirty="0"/>
          </a:p>
        </p:txBody>
      </p:sp>
      <p:sp>
        <p:nvSpPr>
          <p:cNvPr id="13" name="Text 7"/>
          <p:cNvSpPr/>
          <p:nvPr/>
        </p:nvSpPr>
        <p:spPr>
          <a:xfrm>
            <a:off x="9765792" y="3090672"/>
            <a:ext cx="3986784" cy="283464"/>
          </a:xfrm>
          <a:prstGeom prst="rect">
            <a:avLst/>
          </a:prstGeom>
          <a:noFill/>
          <a:ln/>
        </p:spPr>
        <p:txBody>
          <a:bodyPr wrap="none" lIns="0" tIns="0" rIns="0" bIns="0" rtlCol="0" anchor="ctr"/>
          <a:lstStyle/>
          <a:p>
            <a:pPr marL="0" indent="0" algn="ctr">
              <a:lnSpc>
                <a:spcPts val="2230"/>
              </a:lnSpc>
              <a:buNone/>
            </a:pPr>
            <a:r>
              <a:rPr lang="en-US" sz="1780" b="1" dirty="0">
                <a:solidFill>
                  <a:srgbClr val="171717"/>
                </a:solidFill>
                <a:latin typeface="思源黑体-思源黑体-Regular" pitchFamily="34" charset="0"/>
                <a:ea typeface="思源黑体-思源黑体-Regular" pitchFamily="34" charset="-122"/>
                <a:cs typeface="思源黑体-思源黑体-Regular" pitchFamily="34" charset="-120"/>
              </a:rPr>
              <a:t>Costs and Resources</a:t>
            </a:r>
            <a:endParaRPr lang="en-US" sz="1780" b="1" dirty="0"/>
          </a:p>
        </p:txBody>
      </p:sp>
      <p:sp>
        <p:nvSpPr>
          <p:cNvPr id="14" name="Text 8"/>
          <p:cNvSpPr/>
          <p:nvPr/>
        </p:nvSpPr>
        <p:spPr>
          <a:xfrm>
            <a:off x="9765792" y="3584448"/>
            <a:ext cx="3986784" cy="685800"/>
          </a:xfrm>
          <a:prstGeom prst="rect">
            <a:avLst/>
          </a:prstGeom>
          <a:noFill/>
          <a:ln/>
        </p:spPr>
        <p:txBody>
          <a:bodyPr wrap="square" lIns="0" tIns="0" rIns="0" bIns="0" rtlCol="0" anchor="ctr"/>
          <a:lstStyle/>
          <a:p>
            <a:pPr marL="0" indent="0" algn="ctr">
              <a:lnSpc>
                <a:spcPts val="1780"/>
              </a:lnSpc>
              <a:buNone/>
            </a:pPr>
            <a:r>
              <a:rPr lang="en-US" sz="1420" dirty="0">
                <a:solidFill>
                  <a:srgbClr val="171717"/>
                </a:solidFill>
                <a:latin typeface="思源黑体-思源黑体-Light" pitchFamily="34" charset="0"/>
                <a:ea typeface="思源黑体-思源黑体-Light" pitchFamily="34" charset="-122"/>
                <a:cs typeface="思源黑体-思源黑体-Light" pitchFamily="34" charset="-120"/>
              </a:rPr>
              <a:t>Initial costs for technology setup and ongoing maintenance resources may pose financial challenges for smaller practices.</a:t>
            </a:r>
            <a:endParaRPr lang="en-US" sz="1420" dirty="0"/>
          </a:p>
        </p:txBody>
      </p:sp>
      <p:sp>
        <p:nvSpPr>
          <p:cNvPr id="15" name="Text 9"/>
          <p:cNvSpPr/>
          <p:nvPr/>
        </p:nvSpPr>
        <p:spPr>
          <a:xfrm>
            <a:off x="9537192" y="5806440"/>
            <a:ext cx="137160" cy="329184"/>
          </a:xfrm>
          <a:prstGeom prst="rect">
            <a:avLst/>
          </a:prstGeom>
          <a:noFill/>
          <a:ln/>
        </p:spPr>
        <p:txBody>
          <a:bodyPr wrap="none" lIns="0" tIns="0" rIns="0" bIns="0" rtlCol="0" anchor="ctr"/>
          <a:lstStyle/>
          <a:p>
            <a:pPr marL="0" indent="0" algn="l">
              <a:lnSpc>
                <a:spcPts val="2140"/>
              </a:lnSpc>
              <a:buNone/>
            </a:pPr>
            <a:r>
              <a:rPr lang="en-US" sz="1780" dirty="0">
                <a:solidFill>
                  <a:srgbClr val="4A4A4A"/>
                </a:solidFill>
                <a:latin typeface="思源黑体-思源黑体-Light" pitchFamily="34" charset="0"/>
                <a:ea typeface="思源黑体-思源黑体-Light" pitchFamily="34" charset="-122"/>
                <a:cs typeface="思源黑体-思源黑体-Light" pitchFamily="34" charset="-120"/>
              </a:rPr>
              <a:t>3</a:t>
            </a:r>
            <a:endParaRPr lang="en-US" sz="17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20256" y="1636776"/>
            <a:ext cx="7251192" cy="1636776"/>
          </a:xfrm>
          <a:prstGeom prst="rect">
            <a:avLst/>
          </a:prstGeom>
        </p:spPr>
      </p:pic>
      <p:pic>
        <p:nvPicPr>
          <p:cNvPr id="5" name="Image 3" descr="preencoded.png"/>
          <p:cNvPicPr>
            <a:picLocks noChangeAspect="1"/>
          </p:cNvPicPr>
          <p:nvPr/>
        </p:nvPicPr>
        <p:blipFill>
          <a:blip r:embed="rId6"/>
          <a:stretch>
            <a:fillRect/>
          </a:stretch>
        </p:blipFill>
        <p:spPr>
          <a:xfrm>
            <a:off x="6620256" y="3429000"/>
            <a:ext cx="7251192" cy="1920240"/>
          </a:xfrm>
          <a:prstGeom prst="rect">
            <a:avLst/>
          </a:prstGeom>
        </p:spPr>
      </p:pic>
      <p:pic>
        <p:nvPicPr>
          <p:cNvPr id="6" name="Image 4" descr="preencoded.png"/>
          <p:cNvPicPr>
            <a:picLocks noChangeAspect="1"/>
          </p:cNvPicPr>
          <p:nvPr/>
        </p:nvPicPr>
        <p:blipFill>
          <a:blip r:embed="rId6"/>
          <a:stretch>
            <a:fillRect/>
          </a:stretch>
        </p:blipFill>
        <p:spPr>
          <a:xfrm>
            <a:off x="6620256" y="5513832"/>
            <a:ext cx="7251192" cy="1920240"/>
          </a:xfrm>
          <a:prstGeom prst="rect">
            <a:avLst/>
          </a:prstGeom>
        </p:spPr>
      </p:pic>
      <p:sp>
        <p:nvSpPr>
          <p:cNvPr id="7" name="Text 0"/>
          <p:cNvSpPr/>
          <p:nvPr/>
        </p:nvSpPr>
        <p:spPr>
          <a:xfrm>
            <a:off x="6647688" y="841248"/>
            <a:ext cx="7196328"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Future Perspectives</a:t>
            </a:r>
            <a:endParaRPr lang="en-US" sz="3570" dirty="0"/>
          </a:p>
        </p:txBody>
      </p:sp>
      <p:sp>
        <p:nvSpPr>
          <p:cNvPr id="8" name="Text 1"/>
          <p:cNvSpPr/>
          <p:nvPr/>
        </p:nvSpPr>
        <p:spPr>
          <a:xfrm>
            <a:off x="6903720" y="1920240"/>
            <a:ext cx="6684264"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Telehealth Expansion</a:t>
            </a:r>
            <a:endParaRPr lang="en-US" sz="2230" b="1" dirty="0"/>
          </a:p>
        </p:txBody>
      </p:sp>
      <p:sp>
        <p:nvSpPr>
          <p:cNvPr id="9" name="Text 2"/>
          <p:cNvSpPr/>
          <p:nvPr/>
        </p:nvSpPr>
        <p:spPr>
          <a:xfrm>
            <a:off x="6903720" y="2414016"/>
            <a:ext cx="6684264" cy="566928"/>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As telehealth becomes increasingly popular, the system will continuously evolve to incorporate the latest technologies.</a:t>
            </a:r>
            <a:endParaRPr lang="en-US" sz="1780" dirty="0"/>
          </a:p>
        </p:txBody>
      </p:sp>
      <p:sp>
        <p:nvSpPr>
          <p:cNvPr id="10" name="Text 3"/>
          <p:cNvSpPr/>
          <p:nvPr/>
        </p:nvSpPr>
        <p:spPr>
          <a:xfrm>
            <a:off x="6903720" y="3721608"/>
            <a:ext cx="6684264"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AI Integration</a:t>
            </a:r>
            <a:endParaRPr lang="en-US" sz="2230" b="1" dirty="0"/>
          </a:p>
        </p:txBody>
      </p:sp>
      <p:sp>
        <p:nvSpPr>
          <p:cNvPr id="11" name="Text 4"/>
          <p:cNvSpPr/>
          <p:nvPr/>
        </p:nvSpPr>
        <p:spPr>
          <a:xfrm>
            <a:off x="6903720" y="4206240"/>
            <a:ext cx="6684264" cy="850392"/>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Incorporating artificial intelligence can enhance patient data analysis, automate scheduling, and streamline workflows further.</a:t>
            </a:r>
            <a:endParaRPr lang="en-US" sz="1780" dirty="0"/>
          </a:p>
        </p:txBody>
      </p:sp>
      <p:sp>
        <p:nvSpPr>
          <p:cNvPr id="12" name="Text 5"/>
          <p:cNvSpPr/>
          <p:nvPr/>
        </p:nvSpPr>
        <p:spPr>
          <a:xfrm>
            <a:off x="6903720" y="5797296"/>
            <a:ext cx="6684264"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Personalized Patient Experience</a:t>
            </a:r>
            <a:endParaRPr lang="en-US" sz="2230" b="1" dirty="0"/>
          </a:p>
        </p:txBody>
      </p:sp>
      <p:sp>
        <p:nvSpPr>
          <p:cNvPr id="13" name="Text 6"/>
          <p:cNvSpPr/>
          <p:nvPr/>
        </p:nvSpPr>
        <p:spPr>
          <a:xfrm>
            <a:off x="6903720" y="6291072"/>
            <a:ext cx="6684264" cy="850392"/>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Future iterations of the system can focus on personalization, tailoring communication and healthcare recommendations to individual needs.</a:t>
            </a:r>
            <a:endParaRPr lang="en-US" sz="178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6933"/>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575304" y="3511296"/>
            <a:ext cx="7488936" cy="7488936"/>
          </a:xfrm>
          <a:prstGeom prst="rect">
            <a:avLst/>
          </a:prstGeom>
        </p:spPr>
      </p:pic>
      <p:pic>
        <p:nvPicPr>
          <p:cNvPr id="4" name="Image 2" descr="preencoded.png"/>
          <p:cNvPicPr>
            <a:picLocks noChangeAspect="1"/>
          </p:cNvPicPr>
          <p:nvPr/>
        </p:nvPicPr>
        <p:blipFill>
          <a:blip r:embed="rId5"/>
          <a:stretch>
            <a:fillRect/>
          </a:stretch>
        </p:blipFill>
        <p:spPr>
          <a:xfrm>
            <a:off x="3575304" y="3511296"/>
            <a:ext cx="7488936" cy="7488936"/>
          </a:xfrm>
          <a:prstGeom prst="rect">
            <a:avLst/>
          </a:prstGeom>
        </p:spPr>
      </p:pic>
      <p:pic>
        <p:nvPicPr>
          <p:cNvPr id="5" name="Image 3" descr="preencoded.png"/>
          <p:cNvPicPr>
            <a:picLocks noChangeAspect="1"/>
          </p:cNvPicPr>
          <p:nvPr/>
        </p:nvPicPr>
        <p:blipFill>
          <a:blip r:embed="rId6"/>
          <a:stretch>
            <a:fillRect/>
          </a:stretch>
        </p:blipFill>
        <p:spPr>
          <a:xfrm>
            <a:off x="3575304" y="3511296"/>
            <a:ext cx="7488936" cy="7488936"/>
          </a:xfrm>
          <a:prstGeom prst="rect">
            <a:avLst/>
          </a:prstGeom>
        </p:spPr>
      </p:pic>
      <p:sp>
        <p:nvSpPr>
          <p:cNvPr id="6" name="Text 0"/>
          <p:cNvSpPr/>
          <p:nvPr/>
        </p:nvSpPr>
        <p:spPr>
          <a:xfrm>
            <a:off x="795528" y="987552"/>
            <a:ext cx="13048488" cy="484632"/>
          </a:xfrm>
          <a:prstGeom prst="rect">
            <a:avLst/>
          </a:prstGeom>
          <a:noFill/>
          <a:ln/>
        </p:spPr>
        <p:txBody>
          <a:bodyPr wrap="none" lIns="0" tIns="0" rIns="0" bIns="0" rtlCol="0" anchor="ctr"/>
          <a:lstStyle/>
          <a:p>
            <a:pPr marL="0" indent="0" algn="l">
              <a:lnSpc>
                <a:spcPts val="3790"/>
              </a:lnSpc>
              <a:buNone/>
            </a:pPr>
            <a:r>
              <a:rPr lang="en-US" sz="3030" dirty="0">
                <a:solidFill>
                  <a:srgbClr val="5E73F8"/>
                </a:solidFill>
                <a:latin typeface="思源黑体-思源黑体-Regular" pitchFamily="34" charset="0"/>
                <a:ea typeface="思源黑体-思源黑体-Regular" pitchFamily="34" charset="-122"/>
                <a:cs typeface="思源黑体-思源黑体-Regular" pitchFamily="34" charset="-120"/>
              </a:rPr>
              <a:t>Call to Action for Healthcare Organizations</a:t>
            </a:r>
            <a:endParaRPr lang="en-US" sz="3030" dirty="0"/>
          </a:p>
        </p:txBody>
      </p:sp>
      <p:sp>
        <p:nvSpPr>
          <p:cNvPr id="7" name="Text 1"/>
          <p:cNvSpPr/>
          <p:nvPr/>
        </p:nvSpPr>
        <p:spPr>
          <a:xfrm>
            <a:off x="896112" y="2788920"/>
            <a:ext cx="3968496" cy="301752"/>
          </a:xfrm>
          <a:prstGeom prst="rect">
            <a:avLst/>
          </a:prstGeom>
          <a:noFill/>
          <a:ln/>
        </p:spPr>
        <p:txBody>
          <a:bodyPr wrap="none" lIns="0" tIns="0" rIns="0" bIns="0" rtlCol="0" anchor="ctr"/>
          <a:lstStyle/>
          <a:p>
            <a:pPr marL="0" indent="0" algn="ctr">
              <a:lnSpc>
                <a:spcPts val="2370"/>
              </a:lnSpc>
              <a:buNone/>
            </a:pPr>
            <a:r>
              <a:rPr lang="en-US" sz="1890" b="1" dirty="0">
                <a:solidFill>
                  <a:srgbClr val="171717"/>
                </a:solidFill>
                <a:latin typeface="思源黑体-思源黑体-Regular" pitchFamily="34" charset="0"/>
                <a:ea typeface="思源黑体-思源黑体-Regular" pitchFamily="34" charset="-122"/>
                <a:cs typeface="思源黑体-思源黑体-Regular" pitchFamily="34" charset="-120"/>
              </a:rPr>
              <a:t>Collaborate for Change</a:t>
            </a:r>
            <a:endParaRPr lang="en-US" sz="1890" b="1" dirty="0"/>
          </a:p>
        </p:txBody>
      </p:sp>
      <p:sp>
        <p:nvSpPr>
          <p:cNvPr id="8" name="Text 2"/>
          <p:cNvSpPr/>
          <p:nvPr/>
        </p:nvSpPr>
        <p:spPr>
          <a:xfrm>
            <a:off x="896112" y="3310128"/>
            <a:ext cx="3968496" cy="722376"/>
          </a:xfrm>
          <a:prstGeom prst="rect">
            <a:avLst/>
          </a:prstGeom>
          <a:noFill/>
          <a:ln/>
        </p:spPr>
        <p:txBody>
          <a:bodyPr wrap="square" lIns="0" tIns="0" rIns="0" bIns="0" rtlCol="0" anchor="ctr"/>
          <a:lstStyle/>
          <a:p>
            <a:pPr marL="0" indent="0" algn="ctr">
              <a:lnSpc>
                <a:spcPts val="1890"/>
              </a:lnSpc>
              <a:buNone/>
            </a:pPr>
            <a:r>
              <a:rPr lang="en-US" sz="1510" dirty="0">
                <a:solidFill>
                  <a:srgbClr val="171717"/>
                </a:solidFill>
                <a:latin typeface="思源黑体-思源黑体-Light" pitchFamily="34" charset="0"/>
                <a:ea typeface="思源黑体-思源黑体-Light" pitchFamily="34" charset="-122"/>
                <a:cs typeface="思源黑体-思源黑体-Light" pitchFamily="34" charset="-120"/>
              </a:rPr>
              <a:t>Encouraging healthcare organizations to embrace this system will significantly improve patient experiences and outcomes.</a:t>
            </a:r>
            <a:endParaRPr lang="en-US" sz="1510" dirty="0"/>
          </a:p>
        </p:txBody>
      </p:sp>
      <p:sp>
        <p:nvSpPr>
          <p:cNvPr id="9" name="Text 3"/>
          <p:cNvSpPr/>
          <p:nvPr/>
        </p:nvSpPr>
        <p:spPr>
          <a:xfrm>
            <a:off x="5340096" y="1911096"/>
            <a:ext cx="3968496" cy="301752"/>
          </a:xfrm>
          <a:prstGeom prst="rect">
            <a:avLst/>
          </a:prstGeom>
          <a:noFill/>
          <a:ln/>
        </p:spPr>
        <p:txBody>
          <a:bodyPr wrap="none" lIns="0" tIns="0" rIns="0" bIns="0" rtlCol="0" anchor="ctr"/>
          <a:lstStyle/>
          <a:p>
            <a:pPr marL="0" indent="0" algn="ctr">
              <a:lnSpc>
                <a:spcPts val="2370"/>
              </a:lnSpc>
              <a:buNone/>
            </a:pPr>
            <a:r>
              <a:rPr lang="en-US" sz="1890" b="1" dirty="0">
                <a:solidFill>
                  <a:srgbClr val="171717"/>
                </a:solidFill>
                <a:latin typeface="思源黑体-思源黑体-Regular" pitchFamily="34" charset="0"/>
                <a:ea typeface="思源黑体-思源黑体-Regular" pitchFamily="34" charset="-122"/>
                <a:cs typeface="思源黑体-思源黑体-Regular" pitchFamily="34" charset="-120"/>
              </a:rPr>
              <a:t>Invest in Training</a:t>
            </a:r>
            <a:endParaRPr lang="en-US" sz="1890" b="1" dirty="0"/>
          </a:p>
        </p:txBody>
      </p:sp>
      <p:sp>
        <p:nvSpPr>
          <p:cNvPr id="10" name="Text 4"/>
          <p:cNvSpPr/>
          <p:nvPr/>
        </p:nvSpPr>
        <p:spPr>
          <a:xfrm>
            <a:off x="5340096" y="2423160"/>
            <a:ext cx="3968496" cy="484632"/>
          </a:xfrm>
          <a:prstGeom prst="rect">
            <a:avLst/>
          </a:prstGeom>
          <a:noFill/>
          <a:ln/>
        </p:spPr>
        <p:txBody>
          <a:bodyPr wrap="square" lIns="0" tIns="0" rIns="0" bIns="0" rtlCol="0" anchor="ctr"/>
          <a:lstStyle/>
          <a:p>
            <a:pPr marL="0" indent="0" algn="ctr">
              <a:lnSpc>
                <a:spcPts val="1890"/>
              </a:lnSpc>
              <a:buNone/>
            </a:pPr>
            <a:r>
              <a:rPr lang="en-US" sz="1510" dirty="0">
                <a:solidFill>
                  <a:srgbClr val="171717"/>
                </a:solidFill>
                <a:latin typeface="思源黑体-思源黑体-Light" pitchFamily="34" charset="0"/>
                <a:ea typeface="思源黑体-思源黑体-Light" pitchFamily="34" charset="-122"/>
                <a:cs typeface="思源黑体-思源黑体-Light" pitchFamily="34" charset="-120"/>
              </a:rPr>
              <a:t>Training staff and patients ensures smooth transitions and maximizes system efficacy.</a:t>
            </a:r>
            <a:endParaRPr lang="en-US" sz="1510" dirty="0"/>
          </a:p>
        </p:txBody>
      </p:sp>
      <p:sp>
        <p:nvSpPr>
          <p:cNvPr id="11" name="Text 5"/>
          <p:cNvSpPr/>
          <p:nvPr/>
        </p:nvSpPr>
        <p:spPr>
          <a:xfrm>
            <a:off x="4818888" y="5669280"/>
            <a:ext cx="146304" cy="365760"/>
          </a:xfrm>
          <a:prstGeom prst="rect">
            <a:avLst/>
          </a:prstGeom>
          <a:noFill/>
          <a:ln/>
        </p:spPr>
        <p:txBody>
          <a:bodyPr wrap="none" lIns="0" tIns="0" rIns="0" bIns="0" rtlCol="0" anchor="ctr"/>
          <a:lstStyle/>
          <a:p>
            <a:pPr marL="0" indent="0" algn="l">
              <a:lnSpc>
                <a:spcPts val="2270"/>
              </a:lnSpc>
              <a:buNone/>
            </a:pPr>
            <a:r>
              <a:rPr lang="en-US" sz="1890" dirty="0">
                <a:solidFill>
                  <a:srgbClr val="4A4A4A"/>
                </a:solidFill>
                <a:latin typeface="思源黑体-思源黑体-Light" pitchFamily="34" charset="0"/>
                <a:ea typeface="思源黑体-思源黑体-Light" pitchFamily="34" charset="-122"/>
                <a:cs typeface="思源黑体-思源黑体-Light" pitchFamily="34" charset="-120"/>
              </a:rPr>
              <a:t>1</a:t>
            </a:r>
            <a:endParaRPr lang="en-US" sz="1890" dirty="0"/>
          </a:p>
        </p:txBody>
      </p:sp>
      <p:sp>
        <p:nvSpPr>
          <p:cNvPr id="12" name="Text 6"/>
          <p:cNvSpPr/>
          <p:nvPr/>
        </p:nvSpPr>
        <p:spPr>
          <a:xfrm>
            <a:off x="7251192" y="4261104"/>
            <a:ext cx="146304" cy="365760"/>
          </a:xfrm>
          <a:prstGeom prst="rect">
            <a:avLst/>
          </a:prstGeom>
          <a:noFill/>
          <a:ln/>
        </p:spPr>
        <p:txBody>
          <a:bodyPr wrap="none" lIns="0" tIns="0" rIns="0" bIns="0" rtlCol="0" anchor="ctr"/>
          <a:lstStyle/>
          <a:p>
            <a:pPr marL="0" indent="0" algn="l">
              <a:lnSpc>
                <a:spcPts val="2270"/>
              </a:lnSpc>
              <a:buNone/>
            </a:pPr>
            <a:r>
              <a:rPr lang="en-US" sz="1890" dirty="0">
                <a:solidFill>
                  <a:srgbClr val="4A4A4A"/>
                </a:solidFill>
                <a:latin typeface="思源黑体-思源黑体-Light" pitchFamily="34" charset="0"/>
                <a:ea typeface="思源黑体-思源黑体-Light" pitchFamily="34" charset="-122"/>
                <a:cs typeface="思源黑体-思源黑体-Light" pitchFamily="34" charset="-120"/>
              </a:rPr>
              <a:t>2</a:t>
            </a:r>
            <a:endParaRPr lang="en-US" sz="1890" dirty="0"/>
          </a:p>
        </p:txBody>
      </p:sp>
      <p:sp>
        <p:nvSpPr>
          <p:cNvPr id="13" name="Text 7"/>
          <p:cNvSpPr/>
          <p:nvPr/>
        </p:nvSpPr>
        <p:spPr>
          <a:xfrm>
            <a:off x="9784080" y="2788920"/>
            <a:ext cx="3968496" cy="301752"/>
          </a:xfrm>
          <a:prstGeom prst="rect">
            <a:avLst/>
          </a:prstGeom>
          <a:noFill/>
          <a:ln/>
        </p:spPr>
        <p:txBody>
          <a:bodyPr wrap="none" lIns="0" tIns="0" rIns="0" bIns="0" rtlCol="0" anchor="ctr"/>
          <a:lstStyle/>
          <a:p>
            <a:pPr marL="0" indent="0" algn="ctr">
              <a:lnSpc>
                <a:spcPts val="2370"/>
              </a:lnSpc>
              <a:buNone/>
            </a:pPr>
            <a:r>
              <a:rPr lang="en-US" sz="1890" b="1" dirty="0">
                <a:solidFill>
                  <a:srgbClr val="171717"/>
                </a:solidFill>
                <a:latin typeface="思源黑体-思源黑体-Regular" pitchFamily="34" charset="0"/>
                <a:ea typeface="思源黑体-思源黑体-Regular" pitchFamily="34" charset="-122"/>
                <a:cs typeface="思源黑体-思源黑体-Regular" pitchFamily="34" charset="-120"/>
              </a:rPr>
              <a:t>Focus on Innovation</a:t>
            </a:r>
            <a:endParaRPr lang="en-US" sz="1890" b="1" dirty="0"/>
          </a:p>
        </p:txBody>
      </p:sp>
      <p:sp>
        <p:nvSpPr>
          <p:cNvPr id="14" name="Text 8"/>
          <p:cNvSpPr/>
          <p:nvPr/>
        </p:nvSpPr>
        <p:spPr>
          <a:xfrm>
            <a:off x="9784080" y="3310128"/>
            <a:ext cx="3968496" cy="722376"/>
          </a:xfrm>
          <a:prstGeom prst="rect">
            <a:avLst/>
          </a:prstGeom>
          <a:noFill/>
          <a:ln/>
        </p:spPr>
        <p:txBody>
          <a:bodyPr wrap="square" lIns="0" tIns="0" rIns="0" bIns="0" rtlCol="0" anchor="ctr"/>
          <a:lstStyle/>
          <a:p>
            <a:pPr marL="0" indent="0" algn="ctr">
              <a:lnSpc>
                <a:spcPts val="1890"/>
              </a:lnSpc>
              <a:buNone/>
            </a:pPr>
            <a:r>
              <a:rPr lang="en-US" sz="1510" dirty="0">
                <a:solidFill>
                  <a:srgbClr val="171717"/>
                </a:solidFill>
                <a:latin typeface="思源黑体-思源黑体-Light" pitchFamily="34" charset="0"/>
                <a:ea typeface="思源黑体-思源黑体-Light" pitchFamily="34" charset="-122"/>
                <a:cs typeface="思源黑体-思源黑体-Light" pitchFamily="34" charset="-120"/>
              </a:rPr>
              <a:t>Continuous evaluation and improvement of the system based on user feedback will drive its success in the future.</a:t>
            </a:r>
            <a:endParaRPr lang="en-US" sz="1510" dirty="0"/>
          </a:p>
        </p:txBody>
      </p:sp>
      <p:sp>
        <p:nvSpPr>
          <p:cNvPr id="15" name="Text 9"/>
          <p:cNvSpPr/>
          <p:nvPr/>
        </p:nvSpPr>
        <p:spPr>
          <a:xfrm>
            <a:off x="9683496" y="5669280"/>
            <a:ext cx="146304" cy="365760"/>
          </a:xfrm>
          <a:prstGeom prst="rect">
            <a:avLst/>
          </a:prstGeom>
          <a:noFill/>
          <a:ln/>
        </p:spPr>
        <p:txBody>
          <a:bodyPr wrap="none" lIns="0" tIns="0" rIns="0" bIns="0" rtlCol="0" anchor="ctr"/>
          <a:lstStyle/>
          <a:p>
            <a:pPr marL="0" indent="0" algn="l">
              <a:lnSpc>
                <a:spcPts val="2270"/>
              </a:lnSpc>
              <a:buNone/>
            </a:pPr>
            <a:r>
              <a:rPr lang="en-US" sz="1890" dirty="0">
                <a:solidFill>
                  <a:srgbClr val="4A4A4A"/>
                </a:solidFill>
                <a:latin typeface="思源黑体-思源黑体-Light" pitchFamily="34" charset="0"/>
                <a:ea typeface="思源黑体-思源黑体-Light" pitchFamily="34" charset="-122"/>
                <a:cs typeface="思源黑体-思源黑体-Light" pitchFamily="34" charset="-120"/>
              </a:rPr>
              <a:t>3</a:t>
            </a:r>
            <a:endParaRPr lang="en-US" sz="189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pic>
        <p:nvPicPr>
          <p:cNvPr id="4" name="Image 2" descr="preencoded.png"/>
          <p:cNvPicPr>
            <a:picLocks noChangeAspect="1"/>
          </p:cNvPicPr>
          <p:nvPr/>
        </p:nvPicPr>
        <p:blipFill>
          <a:blip r:embed="rId5"/>
          <a:stretch>
            <a:fillRect/>
          </a:stretch>
        </p:blipFill>
        <p:spPr>
          <a:xfrm>
            <a:off x="786384" y="4764024"/>
            <a:ext cx="6446520" cy="1856232"/>
          </a:xfrm>
          <a:prstGeom prst="rect">
            <a:avLst/>
          </a:prstGeom>
        </p:spPr>
      </p:pic>
      <p:pic>
        <p:nvPicPr>
          <p:cNvPr id="5" name="Image 3" descr="preencoded.png"/>
          <p:cNvPicPr>
            <a:picLocks noChangeAspect="1"/>
          </p:cNvPicPr>
          <p:nvPr/>
        </p:nvPicPr>
        <p:blipFill>
          <a:blip r:embed="rId5"/>
          <a:stretch>
            <a:fillRect/>
          </a:stretch>
        </p:blipFill>
        <p:spPr>
          <a:xfrm>
            <a:off x="7415784" y="4764024"/>
            <a:ext cx="6446520" cy="1856232"/>
          </a:xfrm>
          <a:prstGeom prst="rect">
            <a:avLst/>
          </a:prstGeom>
        </p:spPr>
      </p:pic>
      <p:sp>
        <p:nvSpPr>
          <p:cNvPr id="6" name="Text 0"/>
          <p:cNvSpPr/>
          <p:nvPr/>
        </p:nvSpPr>
        <p:spPr>
          <a:xfrm>
            <a:off x="795528" y="3959352"/>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Acknowledgments</a:t>
            </a:r>
            <a:endParaRPr lang="en-US" sz="3570" dirty="0"/>
          </a:p>
        </p:txBody>
      </p:sp>
      <p:sp>
        <p:nvSpPr>
          <p:cNvPr id="7" name="Text 1"/>
          <p:cNvSpPr/>
          <p:nvPr/>
        </p:nvSpPr>
        <p:spPr>
          <a:xfrm>
            <a:off x="1042416" y="5020056"/>
            <a:ext cx="5925312"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Team Contributions</a:t>
            </a:r>
            <a:endParaRPr lang="en-US" sz="2230" b="1" dirty="0"/>
          </a:p>
        </p:txBody>
      </p:sp>
      <p:sp>
        <p:nvSpPr>
          <p:cNvPr id="8" name="Text 2"/>
          <p:cNvSpPr/>
          <p:nvPr/>
        </p:nvSpPr>
        <p:spPr>
          <a:xfrm>
            <a:off x="1042416" y="5513832"/>
            <a:ext cx="5925312" cy="566928"/>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Recognizing the efforts of all stakeholders involved in developing and implementing this new system.</a:t>
            </a:r>
            <a:endParaRPr lang="en-US" sz="1780" dirty="0"/>
          </a:p>
        </p:txBody>
      </p:sp>
      <p:sp>
        <p:nvSpPr>
          <p:cNvPr id="9" name="Text 3"/>
          <p:cNvSpPr/>
          <p:nvPr/>
        </p:nvSpPr>
        <p:spPr>
          <a:xfrm>
            <a:off x="7671816" y="5020056"/>
            <a:ext cx="5925312"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Research and Data Sources</a:t>
            </a:r>
            <a:endParaRPr lang="en-US" sz="2230" b="1" dirty="0"/>
          </a:p>
        </p:txBody>
      </p:sp>
      <p:sp>
        <p:nvSpPr>
          <p:cNvPr id="10" name="Text 4"/>
          <p:cNvSpPr/>
          <p:nvPr/>
        </p:nvSpPr>
        <p:spPr>
          <a:xfrm>
            <a:off x="7671816" y="5513832"/>
            <a:ext cx="5925312" cy="850392"/>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Citing studies and statistics that support the need for a comprehensive healthcare appointment system and its benefits.</a:t>
            </a:r>
            <a:endParaRPr lang="en-US" sz="178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1965960"/>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1965960"/>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279392" y="3968496"/>
            <a:ext cx="1143000" cy="1143000"/>
          </a:xfrm>
          <a:prstGeom prst="rect">
            <a:avLst/>
          </a:prstGeom>
        </p:spPr>
      </p:pic>
      <p:pic>
        <p:nvPicPr>
          <p:cNvPr id="6" name="Image 4" descr="preencoded.png"/>
          <p:cNvPicPr>
            <a:picLocks noChangeAspect="1"/>
          </p:cNvPicPr>
          <p:nvPr/>
        </p:nvPicPr>
        <p:blipFill>
          <a:blip r:embed="rId6"/>
          <a:stretch>
            <a:fillRect/>
          </a:stretch>
        </p:blipFill>
        <p:spPr>
          <a:xfrm>
            <a:off x="9226296" y="3968496"/>
            <a:ext cx="1143000" cy="1143000"/>
          </a:xfrm>
          <a:prstGeom prst="rect">
            <a:avLst/>
          </a:prstGeom>
        </p:spPr>
      </p:pic>
      <p:sp>
        <p:nvSpPr>
          <p:cNvPr id="7" name="Text 0"/>
          <p:cNvSpPr/>
          <p:nvPr/>
        </p:nvSpPr>
        <p:spPr>
          <a:xfrm>
            <a:off x="795528" y="1143000"/>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References in Healthcare Appointment Systems</a:t>
            </a:r>
            <a:endParaRPr lang="en-US" sz="3570" dirty="0"/>
          </a:p>
        </p:txBody>
      </p:sp>
      <p:sp>
        <p:nvSpPr>
          <p:cNvPr id="8" name="Text 1"/>
          <p:cNvSpPr/>
          <p:nvPr/>
        </p:nvSpPr>
        <p:spPr>
          <a:xfrm>
            <a:off x="914400" y="3803904"/>
            <a:ext cx="3054096" cy="356616"/>
          </a:xfrm>
          <a:prstGeom prst="rect">
            <a:avLst/>
          </a:prstGeom>
          <a:noFill/>
          <a:ln/>
        </p:spPr>
        <p:txBody>
          <a:bodyPr wrap="none" lIns="0" tIns="0" rIns="0" bIns="0" rtlCol="0" anchor="ctr"/>
          <a:lstStyle/>
          <a:p>
            <a:pPr marL="0" indent="0" algn="r">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Relevant Literature</a:t>
            </a:r>
            <a:endParaRPr lang="en-US" sz="2230" b="1" dirty="0"/>
          </a:p>
        </p:txBody>
      </p:sp>
      <p:sp>
        <p:nvSpPr>
          <p:cNvPr id="9" name="Text 2"/>
          <p:cNvSpPr/>
          <p:nvPr/>
        </p:nvSpPr>
        <p:spPr>
          <a:xfrm>
            <a:off x="914400" y="4407408"/>
            <a:ext cx="3054096" cy="850392"/>
          </a:xfrm>
          <a:prstGeom prst="rect">
            <a:avLst/>
          </a:prstGeom>
          <a:noFill/>
          <a:ln/>
        </p:spPr>
        <p:txBody>
          <a:bodyPr wrap="square" lIns="0" tIns="0" rIns="0" bIns="0" rtlCol="0" anchor="ctr"/>
          <a:lstStyle/>
          <a:p>
            <a:pPr marL="0" indent="0" algn="r">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Articles, studies, and publications discussing challenges and innovations.</a:t>
            </a:r>
            <a:endParaRPr lang="en-US" sz="1780" dirty="0"/>
          </a:p>
        </p:txBody>
      </p:sp>
      <p:sp>
        <p:nvSpPr>
          <p:cNvPr id="10" name="Text 3"/>
          <p:cNvSpPr/>
          <p:nvPr/>
        </p:nvSpPr>
        <p:spPr>
          <a:xfrm>
            <a:off x="4764024" y="4334256"/>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Light" pitchFamily="34" charset="0"/>
                <a:ea typeface="思源黑体-思源黑体-Light" pitchFamily="34" charset="-122"/>
                <a:cs typeface="思源黑体-思源黑体-Light" pitchFamily="34" charset="-120"/>
              </a:rPr>
              <a:t>1</a:t>
            </a:r>
            <a:endParaRPr lang="en-US" sz="2230" dirty="0"/>
          </a:p>
        </p:txBody>
      </p:sp>
      <p:sp>
        <p:nvSpPr>
          <p:cNvPr id="11" name="Text 4"/>
          <p:cNvSpPr/>
          <p:nvPr/>
        </p:nvSpPr>
        <p:spPr>
          <a:xfrm>
            <a:off x="9710928" y="4334256"/>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Light" pitchFamily="34" charset="0"/>
                <a:ea typeface="思源黑体-思源黑体-Light" pitchFamily="34" charset="-122"/>
                <a:cs typeface="思源黑体-思源黑体-Light" pitchFamily="34" charset="-120"/>
              </a:rPr>
              <a:t>2</a:t>
            </a:r>
            <a:endParaRPr lang="en-US" sz="2230" dirty="0"/>
          </a:p>
        </p:txBody>
      </p:sp>
      <p:sp>
        <p:nvSpPr>
          <p:cNvPr id="12" name="Text 5"/>
          <p:cNvSpPr/>
          <p:nvPr/>
        </p:nvSpPr>
        <p:spPr>
          <a:xfrm>
            <a:off x="10680192" y="3803904"/>
            <a:ext cx="3054096"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Industry Standards</a:t>
            </a:r>
            <a:endParaRPr lang="en-US" sz="2230" b="1" dirty="0"/>
          </a:p>
        </p:txBody>
      </p:sp>
      <p:sp>
        <p:nvSpPr>
          <p:cNvPr id="13" name="Text 6"/>
          <p:cNvSpPr/>
          <p:nvPr/>
        </p:nvSpPr>
        <p:spPr>
          <a:xfrm>
            <a:off x="10680192" y="4407408"/>
            <a:ext cx="3054096" cy="850392"/>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Guidelines and frameworks ensuring compliance with healthcare regulations.</a:t>
            </a:r>
            <a:endParaRPr lang="en-US" sz="17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748272" y="1691640"/>
            <a:ext cx="7114032" cy="1572768"/>
          </a:xfrm>
          <a:prstGeom prst="rect">
            <a:avLst/>
          </a:prstGeom>
        </p:spPr>
      </p:pic>
      <p:pic>
        <p:nvPicPr>
          <p:cNvPr id="5" name="Image 3" descr="preencoded.png"/>
          <p:cNvPicPr>
            <a:picLocks noChangeAspect="1"/>
          </p:cNvPicPr>
          <p:nvPr/>
        </p:nvPicPr>
        <p:blipFill>
          <a:blip r:embed="rId6"/>
          <a:stretch>
            <a:fillRect/>
          </a:stretch>
        </p:blipFill>
        <p:spPr>
          <a:xfrm>
            <a:off x="6748272" y="3465576"/>
            <a:ext cx="7114032" cy="1856232"/>
          </a:xfrm>
          <a:prstGeom prst="rect">
            <a:avLst/>
          </a:prstGeom>
        </p:spPr>
      </p:pic>
      <p:pic>
        <p:nvPicPr>
          <p:cNvPr id="6" name="Image 4" descr="preencoded.png"/>
          <p:cNvPicPr>
            <a:picLocks noChangeAspect="1"/>
          </p:cNvPicPr>
          <p:nvPr/>
        </p:nvPicPr>
        <p:blipFill>
          <a:blip r:embed="rId6"/>
          <a:stretch>
            <a:fillRect/>
          </a:stretch>
        </p:blipFill>
        <p:spPr>
          <a:xfrm>
            <a:off x="6748272" y="5513832"/>
            <a:ext cx="7114032" cy="1856232"/>
          </a:xfrm>
          <a:prstGeom prst="rect">
            <a:avLst/>
          </a:prstGeom>
        </p:spPr>
      </p:pic>
      <p:pic>
        <p:nvPicPr>
          <p:cNvPr id="7" name="Image 5" descr="preencoded.png"/>
          <p:cNvPicPr>
            <a:picLocks noChangeAspect="1"/>
          </p:cNvPicPr>
          <p:nvPr/>
        </p:nvPicPr>
        <p:blipFill>
          <a:blip r:embed="rId7"/>
          <a:stretch>
            <a:fillRect/>
          </a:stretch>
        </p:blipFill>
        <p:spPr>
          <a:xfrm>
            <a:off x="6638544" y="1691640"/>
            <a:ext cx="146304" cy="1572768"/>
          </a:xfrm>
          <a:prstGeom prst="rect">
            <a:avLst/>
          </a:prstGeom>
        </p:spPr>
      </p:pic>
      <p:pic>
        <p:nvPicPr>
          <p:cNvPr id="8" name="Image 6" descr="preencoded.png"/>
          <p:cNvPicPr>
            <a:picLocks noChangeAspect="1"/>
          </p:cNvPicPr>
          <p:nvPr/>
        </p:nvPicPr>
        <p:blipFill>
          <a:blip r:embed="rId8"/>
          <a:stretch>
            <a:fillRect/>
          </a:stretch>
        </p:blipFill>
        <p:spPr>
          <a:xfrm>
            <a:off x="6638544" y="3465576"/>
            <a:ext cx="146304" cy="1856232"/>
          </a:xfrm>
          <a:prstGeom prst="rect">
            <a:avLst/>
          </a:prstGeom>
        </p:spPr>
      </p:pic>
      <p:pic>
        <p:nvPicPr>
          <p:cNvPr id="9" name="Image 7" descr="preencoded.png"/>
          <p:cNvPicPr>
            <a:picLocks noChangeAspect="1"/>
          </p:cNvPicPr>
          <p:nvPr/>
        </p:nvPicPr>
        <p:blipFill>
          <a:blip r:embed="rId8"/>
          <a:stretch>
            <a:fillRect/>
          </a:stretch>
        </p:blipFill>
        <p:spPr>
          <a:xfrm>
            <a:off x="6638544" y="5513832"/>
            <a:ext cx="146304" cy="1856232"/>
          </a:xfrm>
          <a:prstGeom prst="rect">
            <a:avLst/>
          </a:prstGeom>
        </p:spPr>
      </p:pic>
      <p:sp>
        <p:nvSpPr>
          <p:cNvPr id="10" name="Text 0"/>
          <p:cNvSpPr/>
          <p:nvPr/>
        </p:nvSpPr>
        <p:spPr>
          <a:xfrm>
            <a:off x="6647688" y="886968"/>
            <a:ext cx="7196328"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Next Steps</a:t>
            </a:r>
            <a:endParaRPr lang="en-US" sz="3570" dirty="0"/>
          </a:p>
        </p:txBody>
      </p:sp>
      <p:sp>
        <p:nvSpPr>
          <p:cNvPr id="11" name="Text 1"/>
          <p:cNvSpPr/>
          <p:nvPr/>
        </p:nvSpPr>
        <p:spPr>
          <a:xfrm>
            <a:off x="6986016" y="1956816"/>
            <a:ext cx="6611112"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Pilot Programs</a:t>
            </a:r>
            <a:endParaRPr lang="en-US" sz="2230" b="1" dirty="0"/>
          </a:p>
        </p:txBody>
      </p:sp>
      <p:sp>
        <p:nvSpPr>
          <p:cNvPr id="12" name="Text 2"/>
          <p:cNvSpPr/>
          <p:nvPr/>
        </p:nvSpPr>
        <p:spPr>
          <a:xfrm>
            <a:off x="6986016" y="2441448"/>
            <a:ext cx="6611112" cy="566928"/>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Encourage the initiation of pilot programs to test the system in various healthcare settings and gather real-world feedback.</a:t>
            </a:r>
            <a:endParaRPr lang="en-US" sz="1780" dirty="0"/>
          </a:p>
        </p:txBody>
      </p:sp>
      <p:sp>
        <p:nvSpPr>
          <p:cNvPr id="13" name="Text 3"/>
          <p:cNvSpPr/>
          <p:nvPr/>
        </p:nvSpPr>
        <p:spPr>
          <a:xfrm>
            <a:off x="6986016" y="3721608"/>
            <a:ext cx="6611112"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Expand Outreach</a:t>
            </a:r>
            <a:endParaRPr lang="en-US" sz="2230" b="1" dirty="0"/>
          </a:p>
        </p:txBody>
      </p:sp>
      <p:sp>
        <p:nvSpPr>
          <p:cNvPr id="14" name="Text 4"/>
          <p:cNvSpPr/>
          <p:nvPr/>
        </p:nvSpPr>
        <p:spPr>
          <a:xfrm>
            <a:off x="6986016" y="4206240"/>
            <a:ext cx="6611112" cy="850392"/>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Develop marketing and outreach strategies to educate potential users about the benefits and functionalities of the new system.</a:t>
            </a:r>
            <a:endParaRPr lang="en-US" sz="1780" dirty="0"/>
          </a:p>
        </p:txBody>
      </p:sp>
      <p:sp>
        <p:nvSpPr>
          <p:cNvPr id="15" name="Text 5"/>
          <p:cNvSpPr/>
          <p:nvPr/>
        </p:nvSpPr>
        <p:spPr>
          <a:xfrm>
            <a:off x="6986016" y="5769864"/>
            <a:ext cx="6611112"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Feedback Mechanisms</a:t>
            </a:r>
            <a:endParaRPr lang="en-US" sz="2230" b="1" dirty="0"/>
          </a:p>
        </p:txBody>
      </p:sp>
      <p:sp>
        <p:nvSpPr>
          <p:cNvPr id="16" name="Text 6"/>
          <p:cNvSpPr/>
          <p:nvPr/>
        </p:nvSpPr>
        <p:spPr>
          <a:xfrm>
            <a:off x="6986016" y="6263640"/>
            <a:ext cx="6611112" cy="850392"/>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Establish channels for ongoing feedback from patients and providers to ensure continuous improvement and adaptation to changing needs.</a:t>
            </a:r>
            <a:endParaRPr lang="en-US" sz="178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86384" y="2761488"/>
            <a:ext cx="6446520" cy="2185416"/>
          </a:xfrm>
          <a:prstGeom prst="rect">
            <a:avLst/>
          </a:prstGeom>
        </p:spPr>
      </p:pic>
      <p:pic>
        <p:nvPicPr>
          <p:cNvPr id="5" name="Image 3" descr="preencoded.png"/>
          <p:cNvPicPr>
            <a:picLocks noChangeAspect="1"/>
          </p:cNvPicPr>
          <p:nvPr/>
        </p:nvPicPr>
        <p:blipFill>
          <a:blip r:embed="rId5"/>
          <a:stretch>
            <a:fillRect/>
          </a:stretch>
        </p:blipFill>
        <p:spPr>
          <a:xfrm>
            <a:off x="786384" y="5129784"/>
            <a:ext cx="6446520" cy="2185416"/>
          </a:xfrm>
          <a:prstGeom prst="rect">
            <a:avLst/>
          </a:prstGeom>
        </p:spPr>
      </p:pic>
      <p:pic>
        <p:nvPicPr>
          <p:cNvPr id="6" name="Image 4" descr="preencoded.png"/>
          <p:cNvPicPr>
            <a:picLocks noChangeAspect="1"/>
          </p:cNvPicPr>
          <p:nvPr/>
        </p:nvPicPr>
        <p:blipFill>
          <a:blip r:embed="rId5"/>
          <a:stretch>
            <a:fillRect/>
          </a:stretch>
        </p:blipFill>
        <p:spPr>
          <a:xfrm>
            <a:off x="7415784" y="2761488"/>
            <a:ext cx="6446520" cy="2185416"/>
          </a:xfrm>
          <a:prstGeom prst="rect">
            <a:avLst/>
          </a:prstGeom>
        </p:spPr>
      </p:pic>
      <p:pic>
        <p:nvPicPr>
          <p:cNvPr id="7" name="Image 5" descr="preencoded.png"/>
          <p:cNvPicPr>
            <a:picLocks noChangeAspect="1"/>
          </p:cNvPicPr>
          <p:nvPr/>
        </p:nvPicPr>
        <p:blipFill>
          <a:blip r:embed="rId5"/>
          <a:stretch>
            <a:fillRect/>
          </a:stretch>
        </p:blipFill>
        <p:spPr>
          <a:xfrm>
            <a:off x="7415784" y="5129784"/>
            <a:ext cx="6446520" cy="2185416"/>
          </a:xfrm>
          <a:prstGeom prst="rect">
            <a:avLst/>
          </a:prstGeom>
        </p:spPr>
      </p:pic>
      <p:pic>
        <p:nvPicPr>
          <p:cNvPr id="8" name="Image 6" descr="preencoded.png"/>
          <p:cNvPicPr>
            <a:picLocks noChangeAspect="1"/>
          </p:cNvPicPr>
          <p:nvPr/>
        </p:nvPicPr>
        <p:blipFill>
          <a:blip r:embed="rId6"/>
          <a:stretch>
            <a:fillRect/>
          </a:stretch>
        </p:blipFill>
        <p:spPr>
          <a:xfrm>
            <a:off x="813816" y="3410712"/>
            <a:ext cx="6391656" cy="1508760"/>
          </a:xfrm>
          <a:prstGeom prst="rect">
            <a:avLst/>
          </a:prstGeom>
        </p:spPr>
      </p:pic>
      <p:pic>
        <p:nvPicPr>
          <p:cNvPr id="9" name="Image 7" descr="preencoded.png"/>
          <p:cNvPicPr>
            <a:picLocks noChangeAspect="1"/>
          </p:cNvPicPr>
          <p:nvPr/>
        </p:nvPicPr>
        <p:blipFill>
          <a:blip r:embed="rId6"/>
          <a:stretch>
            <a:fillRect/>
          </a:stretch>
        </p:blipFill>
        <p:spPr>
          <a:xfrm>
            <a:off x="813816" y="5779008"/>
            <a:ext cx="6391656" cy="1508760"/>
          </a:xfrm>
          <a:prstGeom prst="rect">
            <a:avLst/>
          </a:prstGeom>
        </p:spPr>
      </p:pic>
      <p:pic>
        <p:nvPicPr>
          <p:cNvPr id="10" name="Image 8" descr="preencoded.png"/>
          <p:cNvPicPr>
            <a:picLocks noChangeAspect="1"/>
          </p:cNvPicPr>
          <p:nvPr/>
        </p:nvPicPr>
        <p:blipFill>
          <a:blip r:embed="rId6"/>
          <a:stretch>
            <a:fillRect/>
          </a:stretch>
        </p:blipFill>
        <p:spPr>
          <a:xfrm>
            <a:off x="7443216" y="3410712"/>
            <a:ext cx="6391656" cy="1508760"/>
          </a:xfrm>
          <a:prstGeom prst="rect">
            <a:avLst/>
          </a:prstGeom>
        </p:spPr>
      </p:pic>
      <p:pic>
        <p:nvPicPr>
          <p:cNvPr id="11" name="Image 9" descr="preencoded.png"/>
          <p:cNvPicPr>
            <a:picLocks noChangeAspect="1"/>
          </p:cNvPicPr>
          <p:nvPr/>
        </p:nvPicPr>
        <p:blipFill>
          <a:blip r:embed="rId6"/>
          <a:stretch>
            <a:fillRect/>
          </a:stretch>
        </p:blipFill>
        <p:spPr>
          <a:xfrm>
            <a:off x="7443216" y="5779008"/>
            <a:ext cx="6391656" cy="1508760"/>
          </a:xfrm>
          <a:prstGeom prst="rect">
            <a:avLst/>
          </a:prstGeom>
        </p:spPr>
      </p:pic>
      <p:pic>
        <p:nvPicPr>
          <p:cNvPr id="12" name="Image 10" descr="preencoded.png"/>
          <p:cNvPicPr>
            <a:picLocks noChangeAspect="1"/>
          </p:cNvPicPr>
          <p:nvPr/>
        </p:nvPicPr>
        <p:blipFill>
          <a:blip r:embed="rId7"/>
          <a:stretch>
            <a:fillRect/>
          </a:stretch>
        </p:blipFill>
        <p:spPr>
          <a:xfrm>
            <a:off x="786384" y="2752344"/>
            <a:ext cx="6446520" cy="676656"/>
          </a:xfrm>
          <a:prstGeom prst="rect">
            <a:avLst/>
          </a:prstGeom>
        </p:spPr>
      </p:pic>
      <p:pic>
        <p:nvPicPr>
          <p:cNvPr id="13" name="Image 11" descr="preencoded.png"/>
          <p:cNvPicPr>
            <a:picLocks noChangeAspect="1"/>
          </p:cNvPicPr>
          <p:nvPr/>
        </p:nvPicPr>
        <p:blipFill>
          <a:blip r:embed="rId7"/>
          <a:stretch>
            <a:fillRect/>
          </a:stretch>
        </p:blipFill>
        <p:spPr>
          <a:xfrm>
            <a:off x="786384" y="5120640"/>
            <a:ext cx="6446520" cy="676656"/>
          </a:xfrm>
          <a:prstGeom prst="rect">
            <a:avLst/>
          </a:prstGeom>
        </p:spPr>
      </p:pic>
      <p:pic>
        <p:nvPicPr>
          <p:cNvPr id="14" name="Image 12" descr="preencoded.png"/>
          <p:cNvPicPr>
            <a:picLocks noChangeAspect="1"/>
          </p:cNvPicPr>
          <p:nvPr/>
        </p:nvPicPr>
        <p:blipFill>
          <a:blip r:embed="rId7"/>
          <a:stretch>
            <a:fillRect/>
          </a:stretch>
        </p:blipFill>
        <p:spPr>
          <a:xfrm>
            <a:off x="7415784" y="2752344"/>
            <a:ext cx="6446520" cy="676656"/>
          </a:xfrm>
          <a:prstGeom prst="rect">
            <a:avLst/>
          </a:prstGeom>
        </p:spPr>
      </p:pic>
      <p:pic>
        <p:nvPicPr>
          <p:cNvPr id="15" name="Image 13" descr="preencoded.png"/>
          <p:cNvPicPr>
            <a:picLocks noChangeAspect="1"/>
          </p:cNvPicPr>
          <p:nvPr/>
        </p:nvPicPr>
        <p:blipFill>
          <a:blip r:embed="rId7"/>
          <a:stretch>
            <a:fillRect/>
          </a:stretch>
        </p:blipFill>
        <p:spPr>
          <a:xfrm>
            <a:off x="7415784" y="5120640"/>
            <a:ext cx="6446520" cy="676656"/>
          </a:xfrm>
          <a:prstGeom prst="rect">
            <a:avLst/>
          </a:prstGeom>
        </p:spPr>
      </p:pic>
      <p:sp>
        <p:nvSpPr>
          <p:cNvPr id="16" name="Text 0"/>
          <p:cNvSpPr/>
          <p:nvPr/>
        </p:nvSpPr>
        <p:spPr>
          <a:xfrm>
            <a:off x="795528" y="950976"/>
            <a:ext cx="13048488" cy="539496"/>
          </a:xfrm>
          <a:prstGeom prst="rect">
            <a:avLst/>
          </a:prstGeom>
          <a:noFill/>
          <a:ln/>
        </p:spPr>
        <p:txBody>
          <a:bodyPr wrap="none" lIns="0" tIns="0" rIns="0" bIns="0" rtlCol="0" anchor="ctr"/>
          <a:lstStyle/>
          <a:p>
            <a:pPr marL="0" indent="0" algn="l">
              <a:lnSpc>
                <a:spcPts val="4240"/>
              </a:lnSpc>
              <a:buNone/>
            </a:pPr>
            <a:r>
              <a:rPr lang="en-US" sz="3390" dirty="0">
                <a:solidFill>
                  <a:srgbClr val="5E73F8"/>
                </a:solidFill>
                <a:latin typeface="思源黑体-思源黑体-Regular" pitchFamily="34" charset="0"/>
                <a:ea typeface="思源黑体-思源黑体-Regular" pitchFamily="34" charset="-122"/>
                <a:cs typeface="思源黑体-思源黑体-Regular" pitchFamily="34" charset="-120"/>
              </a:rPr>
              <a:t>Enhancing Patient Experiences</a:t>
            </a:r>
            <a:endParaRPr lang="en-US" sz="3390" dirty="0"/>
          </a:p>
        </p:txBody>
      </p:sp>
      <p:sp>
        <p:nvSpPr>
          <p:cNvPr id="17" name="Text 1"/>
          <p:cNvSpPr/>
          <p:nvPr/>
        </p:nvSpPr>
        <p:spPr>
          <a:xfrm>
            <a:off x="795528" y="1728216"/>
            <a:ext cx="13048488" cy="813816"/>
          </a:xfrm>
          <a:prstGeom prst="rect">
            <a:avLst/>
          </a:prstGeom>
          <a:noFill/>
          <a:ln/>
        </p:spPr>
        <p:txBody>
          <a:bodyPr wrap="square" lIns="0" tIns="0" rIns="0" bIns="0" rtlCol="0" anchor="ctr"/>
          <a:lstStyle/>
          <a:p>
            <a:pPr marL="0" indent="0" algn="l">
              <a:lnSpc>
                <a:spcPts val="2120"/>
              </a:lnSpc>
              <a:buNone/>
            </a:pPr>
            <a:r>
              <a:rPr lang="en-US" sz="1690" dirty="0">
                <a:solidFill>
                  <a:srgbClr val="171717"/>
                </a:solidFill>
                <a:latin typeface="思源黑体-思源黑体-Light" pitchFamily="34" charset="0"/>
                <a:ea typeface="思源黑体-思源黑体-Light" pitchFamily="34" charset="-122"/>
                <a:cs typeface="思源黑体-思源黑体-Light" pitchFamily="34" charset="-120"/>
              </a:rPr>
              <a:t>Implementing a comprehensive healthcare appointment system is vital for improving both patient experiences and operational efficiencies in healthcare settings. The key to success lies in effective collaboration among stakeholders, engaging users in the process, and maintaining a commitment to innovation.</a:t>
            </a:r>
            <a:endParaRPr lang="en-US" sz="1690" dirty="0"/>
          </a:p>
        </p:txBody>
      </p:sp>
      <p:sp>
        <p:nvSpPr>
          <p:cNvPr id="18" name="Text 2"/>
          <p:cNvSpPr/>
          <p:nvPr/>
        </p:nvSpPr>
        <p:spPr>
          <a:xfrm>
            <a:off x="1024128" y="3630168"/>
            <a:ext cx="5961888" cy="338328"/>
          </a:xfrm>
          <a:prstGeom prst="rect">
            <a:avLst/>
          </a:prstGeom>
          <a:noFill/>
          <a:ln/>
        </p:spPr>
        <p:txBody>
          <a:bodyPr wrap="none" lIns="0" tIns="0" rIns="0" bIns="0" rtlCol="0" anchor="ctr"/>
          <a:lstStyle/>
          <a:p>
            <a:pPr marL="0" indent="0" algn="l">
              <a:lnSpc>
                <a:spcPts val="2650"/>
              </a:lnSpc>
              <a:buNone/>
            </a:pPr>
            <a:r>
              <a:rPr lang="en-US" sz="2120" b="1" dirty="0">
                <a:solidFill>
                  <a:srgbClr val="171717"/>
                </a:solidFill>
                <a:latin typeface="思源黑体-思源黑体-Regular" pitchFamily="34" charset="0"/>
                <a:ea typeface="思源黑体-思源黑体-Regular" pitchFamily="34" charset="-122"/>
                <a:cs typeface="思源黑体-思源黑体-Regular" pitchFamily="34" charset="-120"/>
              </a:rPr>
              <a:t>Improved Experiences</a:t>
            </a:r>
            <a:endParaRPr lang="en-US" sz="2120" b="1" dirty="0"/>
          </a:p>
        </p:txBody>
      </p:sp>
      <p:sp>
        <p:nvSpPr>
          <p:cNvPr id="19" name="Text 3"/>
          <p:cNvSpPr/>
          <p:nvPr/>
        </p:nvSpPr>
        <p:spPr>
          <a:xfrm>
            <a:off x="1024128" y="4160520"/>
            <a:ext cx="5961888" cy="539496"/>
          </a:xfrm>
          <a:prstGeom prst="rect">
            <a:avLst/>
          </a:prstGeom>
          <a:noFill/>
          <a:ln/>
        </p:spPr>
        <p:txBody>
          <a:bodyPr wrap="square" lIns="0" tIns="0" rIns="0" bIns="0" rtlCol="0" anchor="ctr"/>
          <a:lstStyle/>
          <a:p>
            <a:pPr marL="0" indent="0" algn="l">
              <a:lnSpc>
                <a:spcPts val="2120"/>
              </a:lnSpc>
              <a:buNone/>
            </a:pPr>
            <a:r>
              <a:rPr lang="en-US" sz="1690" dirty="0">
                <a:solidFill>
                  <a:srgbClr val="171717"/>
                </a:solidFill>
                <a:latin typeface="思源黑体-思源黑体-Light" pitchFamily="34" charset="0"/>
                <a:ea typeface="思源黑体-思源黑体-Light" pitchFamily="34" charset="-122"/>
                <a:cs typeface="思源黑体-思源黑体-Light" pitchFamily="34" charset="-120"/>
              </a:rPr>
              <a:t>A comprehensive healthcare appointment system significantly improves patient experiences.</a:t>
            </a:r>
            <a:endParaRPr lang="en-US" sz="1690" dirty="0"/>
          </a:p>
        </p:txBody>
      </p:sp>
      <p:sp>
        <p:nvSpPr>
          <p:cNvPr id="20" name="Text 4"/>
          <p:cNvSpPr/>
          <p:nvPr/>
        </p:nvSpPr>
        <p:spPr>
          <a:xfrm>
            <a:off x="3913632" y="2862072"/>
            <a:ext cx="192024" cy="466344"/>
          </a:xfrm>
          <a:prstGeom prst="rect">
            <a:avLst/>
          </a:prstGeom>
          <a:noFill/>
          <a:ln/>
        </p:spPr>
        <p:txBody>
          <a:bodyPr wrap="none" lIns="0" tIns="0" rIns="0" bIns="0" rtlCol="0" anchor="ctr"/>
          <a:lstStyle/>
          <a:p>
            <a:pPr marL="0" indent="0" algn="l">
              <a:lnSpc>
                <a:spcPts val="3050"/>
              </a:lnSpc>
              <a:buNone/>
            </a:pPr>
            <a:r>
              <a:rPr lang="en-US" sz="2540" dirty="0">
                <a:solidFill>
                  <a:srgbClr val="4A4A4A"/>
                </a:solidFill>
                <a:latin typeface="思源黑体-思源黑体-Light" pitchFamily="34" charset="0"/>
                <a:ea typeface="思源黑体-思源黑体-Light" pitchFamily="34" charset="-122"/>
                <a:cs typeface="思源黑体-思源黑体-Light" pitchFamily="34" charset="-120"/>
              </a:rPr>
              <a:t>1</a:t>
            </a:r>
            <a:endParaRPr lang="en-US" sz="2540" dirty="0"/>
          </a:p>
        </p:txBody>
      </p:sp>
      <p:sp>
        <p:nvSpPr>
          <p:cNvPr id="21" name="Text 5"/>
          <p:cNvSpPr/>
          <p:nvPr/>
        </p:nvSpPr>
        <p:spPr>
          <a:xfrm>
            <a:off x="1024128" y="5989320"/>
            <a:ext cx="5961888" cy="338328"/>
          </a:xfrm>
          <a:prstGeom prst="rect">
            <a:avLst/>
          </a:prstGeom>
          <a:noFill/>
          <a:ln/>
        </p:spPr>
        <p:txBody>
          <a:bodyPr wrap="none" lIns="0" tIns="0" rIns="0" bIns="0" rtlCol="0" anchor="ctr"/>
          <a:lstStyle/>
          <a:p>
            <a:pPr marL="0" indent="0" algn="l">
              <a:lnSpc>
                <a:spcPts val="2650"/>
              </a:lnSpc>
              <a:buNone/>
            </a:pPr>
            <a:r>
              <a:rPr lang="en-US" sz="2120" b="1" dirty="0">
                <a:solidFill>
                  <a:srgbClr val="171717"/>
                </a:solidFill>
                <a:latin typeface="思源黑体-思源黑体-Regular" pitchFamily="34" charset="0"/>
                <a:ea typeface="思源黑体-思源黑体-Regular" pitchFamily="34" charset="-122"/>
                <a:cs typeface="思源黑体-思源黑体-Regular" pitchFamily="34" charset="-120"/>
              </a:rPr>
              <a:t>Successful Implementation</a:t>
            </a:r>
            <a:endParaRPr lang="en-US" sz="2120" b="1" dirty="0"/>
          </a:p>
        </p:txBody>
      </p:sp>
      <p:sp>
        <p:nvSpPr>
          <p:cNvPr id="22" name="Text 6"/>
          <p:cNvSpPr/>
          <p:nvPr/>
        </p:nvSpPr>
        <p:spPr>
          <a:xfrm>
            <a:off x="3913632" y="5221224"/>
            <a:ext cx="192024" cy="466344"/>
          </a:xfrm>
          <a:prstGeom prst="rect">
            <a:avLst/>
          </a:prstGeom>
          <a:noFill/>
          <a:ln/>
        </p:spPr>
        <p:txBody>
          <a:bodyPr wrap="none" lIns="0" tIns="0" rIns="0" bIns="0" rtlCol="0" anchor="ctr"/>
          <a:lstStyle/>
          <a:p>
            <a:pPr marL="0" indent="0" algn="l">
              <a:lnSpc>
                <a:spcPts val="3050"/>
              </a:lnSpc>
              <a:buNone/>
            </a:pPr>
            <a:r>
              <a:rPr lang="en-US" sz="2540" dirty="0">
                <a:solidFill>
                  <a:srgbClr val="4A4A4A"/>
                </a:solidFill>
                <a:latin typeface="思源黑体-思源黑体-Light" pitchFamily="34" charset="0"/>
                <a:ea typeface="思源黑体-思源黑体-Light" pitchFamily="34" charset="-122"/>
                <a:cs typeface="思源黑体-思源黑体-Light" pitchFamily="34" charset="-120"/>
              </a:rPr>
              <a:t>3</a:t>
            </a:r>
            <a:endParaRPr lang="en-US" sz="2540" dirty="0"/>
          </a:p>
        </p:txBody>
      </p:sp>
      <p:sp>
        <p:nvSpPr>
          <p:cNvPr id="23" name="Text 7"/>
          <p:cNvSpPr/>
          <p:nvPr/>
        </p:nvSpPr>
        <p:spPr>
          <a:xfrm>
            <a:off x="1024128" y="6528816"/>
            <a:ext cx="5961888" cy="539496"/>
          </a:xfrm>
          <a:prstGeom prst="rect">
            <a:avLst/>
          </a:prstGeom>
          <a:noFill/>
          <a:ln/>
        </p:spPr>
        <p:txBody>
          <a:bodyPr wrap="square" lIns="0" tIns="0" rIns="0" bIns="0" rtlCol="0" anchor="ctr"/>
          <a:lstStyle/>
          <a:p>
            <a:pPr marL="0" indent="0" algn="l">
              <a:lnSpc>
                <a:spcPts val="2120"/>
              </a:lnSpc>
              <a:buNone/>
            </a:pPr>
            <a:r>
              <a:rPr lang="en-US" sz="1690" dirty="0">
                <a:solidFill>
                  <a:srgbClr val="171717"/>
                </a:solidFill>
                <a:latin typeface="思源黑体-思源黑体-Light" pitchFamily="34" charset="0"/>
                <a:ea typeface="思源黑体-思源黑体-Light" pitchFamily="34" charset="-122"/>
                <a:cs typeface="思源黑体-思源黑体-Light" pitchFamily="34" charset="-120"/>
              </a:rPr>
              <a:t>Successful implementation relies on collaboration and user engagement.</a:t>
            </a:r>
            <a:endParaRPr lang="en-US" sz="1690" dirty="0"/>
          </a:p>
        </p:txBody>
      </p:sp>
      <p:sp>
        <p:nvSpPr>
          <p:cNvPr id="24" name="Text 8"/>
          <p:cNvSpPr/>
          <p:nvPr/>
        </p:nvSpPr>
        <p:spPr>
          <a:xfrm>
            <a:off x="7653528" y="3630168"/>
            <a:ext cx="5961888" cy="338328"/>
          </a:xfrm>
          <a:prstGeom prst="rect">
            <a:avLst/>
          </a:prstGeom>
          <a:noFill/>
          <a:ln/>
        </p:spPr>
        <p:txBody>
          <a:bodyPr wrap="none" lIns="0" tIns="0" rIns="0" bIns="0" rtlCol="0" anchor="ctr"/>
          <a:lstStyle/>
          <a:p>
            <a:pPr marL="0" indent="0" algn="l">
              <a:lnSpc>
                <a:spcPts val="2650"/>
              </a:lnSpc>
              <a:buNone/>
            </a:pPr>
            <a:r>
              <a:rPr lang="en-US" sz="2120" b="1" dirty="0">
                <a:solidFill>
                  <a:srgbClr val="171717"/>
                </a:solidFill>
                <a:latin typeface="思源黑体-思源黑体-Regular" pitchFamily="34" charset="0"/>
                <a:ea typeface="思源黑体-思源黑体-Regular" pitchFamily="34" charset="-122"/>
                <a:cs typeface="思源黑体-思源黑体-Regular" pitchFamily="34" charset="-120"/>
              </a:rPr>
              <a:t>Operational Efficiencies</a:t>
            </a:r>
            <a:endParaRPr lang="en-US" sz="2120" b="1" dirty="0"/>
          </a:p>
        </p:txBody>
      </p:sp>
      <p:sp>
        <p:nvSpPr>
          <p:cNvPr id="25" name="Text 9"/>
          <p:cNvSpPr/>
          <p:nvPr/>
        </p:nvSpPr>
        <p:spPr>
          <a:xfrm>
            <a:off x="7653528" y="4160520"/>
            <a:ext cx="5961888" cy="539496"/>
          </a:xfrm>
          <a:prstGeom prst="rect">
            <a:avLst/>
          </a:prstGeom>
          <a:noFill/>
          <a:ln/>
        </p:spPr>
        <p:txBody>
          <a:bodyPr wrap="square" lIns="0" tIns="0" rIns="0" bIns="0" rtlCol="0" anchor="ctr"/>
          <a:lstStyle/>
          <a:p>
            <a:pPr marL="0" indent="0" algn="l">
              <a:lnSpc>
                <a:spcPts val="2120"/>
              </a:lnSpc>
              <a:buNone/>
            </a:pPr>
            <a:r>
              <a:rPr lang="en-US" sz="1690" dirty="0">
                <a:solidFill>
                  <a:srgbClr val="171717"/>
                </a:solidFill>
                <a:latin typeface="思源黑体-思源黑体-Light" pitchFamily="34" charset="0"/>
                <a:ea typeface="思源黑体-思源黑体-Light" pitchFamily="34" charset="-122"/>
                <a:cs typeface="思源黑体-思源黑体-Light" pitchFamily="34" charset="-120"/>
              </a:rPr>
              <a:t>It enhances operational efficiencies within healthcare facilities.</a:t>
            </a:r>
            <a:endParaRPr lang="en-US" sz="1690" dirty="0"/>
          </a:p>
        </p:txBody>
      </p:sp>
      <p:sp>
        <p:nvSpPr>
          <p:cNvPr id="26" name="Text 10"/>
          <p:cNvSpPr/>
          <p:nvPr/>
        </p:nvSpPr>
        <p:spPr>
          <a:xfrm>
            <a:off x="7653528" y="5989320"/>
            <a:ext cx="5961888" cy="338328"/>
          </a:xfrm>
          <a:prstGeom prst="rect">
            <a:avLst/>
          </a:prstGeom>
          <a:noFill/>
          <a:ln/>
        </p:spPr>
        <p:txBody>
          <a:bodyPr wrap="none" lIns="0" tIns="0" rIns="0" bIns="0" rtlCol="0" anchor="ctr"/>
          <a:lstStyle/>
          <a:p>
            <a:pPr marL="0" indent="0" algn="l">
              <a:lnSpc>
                <a:spcPts val="2650"/>
              </a:lnSpc>
              <a:buNone/>
            </a:pPr>
            <a:r>
              <a:rPr lang="en-US" sz="2120" b="1" dirty="0">
                <a:solidFill>
                  <a:srgbClr val="171717"/>
                </a:solidFill>
                <a:latin typeface="思源黑体-思源黑体-Regular" pitchFamily="34" charset="0"/>
                <a:ea typeface="思源黑体-思源黑体-Regular" pitchFamily="34" charset="-122"/>
                <a:cs typeface="思源黑体-思源黑体-Regular" pitchFamily="34" charset="-120"/>
              </a:rPr>
              <a:t>Commitment to Innovation</a:t>
            </a:r>
            <a:endParaRPr lang="en-US" sz="2120" b="1" dirty="0"/>
          </a:p>
        </p:txBody>
      </p:sp>
      <p:sp>
        <p:nvSpPr>
          <p:cNvPr id="27" name="Text 11"/>
          <p:cNvSpPr/>
          <p:nvPr/>
        </p:nvSpPr>
        <p:spPr>
          <a:xfrm>
            <a:off x="7653528" y="6528816"/>
            <a:ext cx="5961888" cy="539496"/>
          </a:xfrm>
          <a:prstGeom prst="rect">
            <a:avLst/>
          </a:prstGeom>
          <a:noFill/>
          <a:ln/>
        </p:spPr>
        <p:txBody>
          <a:bodyPr wrap="square" lIns="0" tIns="0" rIns="0" bIns="0" rtlCol="0" anchor="ctr"/>
          <a:lstStyle/>
          <a:p>
            <a:pPr marL="0" indent="0" algn="l">
              <a:lnSpc>
                <a:spcPts val="2120"/>
              </a:lnSpc>
              <a:buNone/>
            </a:pPr>
            <a:r>
              <a:rPr lang="en-US" sz="1690" dirty="0">
                <a:solidFill>
                  <a:srgbClr val="171717"/>
                </a:solidFill>
                <a:latin typeface="思源黑体-思源黑体-Light" pitchFamily="34" charset="0"/>
                <a:ea typeface="思源黑体-思源黑体-Light" pitchFamily="34" charset="-122"/>
                <a:cs typeface="思源黑体-思源黑体-Light" pitchFamily="34" charset="-120"/>
              </a:rPr>
              <a:t>A strong commitment to innovation drives system effectiveness.</a:t>
            </a:r>
            <a:endParaRPr lang="en-US" sz="1690" dirty="0"/>
          </a:p>
        </p:txBody>
      </p:sp>
      <p:sp>
        <p:nvSpPr>
          <p:cNvPr id="28" name="Text 12"/>
          <p:cNvSpPr/>
          <p:nvPr/>
        </p:nvSpPr>
        <p:spPr>
          <a:xfrm>
            <a:off x="10543032" y="2862072"/>
            <a:ext cx="192024" cy="466344"/>
          </a:xfrm>
          <a:prstGeom prst="rect">
            <a:avLst/>
          </a:prstGeom>
          <a:noFill/>
          <a:ln/>
        </p:spPr>
        <p:txBody>
          <a:bodyPr wrap="none" lIns="0" tIns="0" rIns="0" bIns="0" rtlCol="0" anchor="ctr"/>
          <a:lstStyle/>
          <a:p>
            <a:pPr marL="0" indent="0" algn="l">
              <a:lnSpc>
                <a:spcPts val="3050"/>
              </a:lnSpc>
              <a:buNone/>
            </a:pPr>
            <a:r>
              <a:rPr lang="en-US" sz="2540" dirty="0">
                <a:solidFill>
                  <a:srgbClr val="4A4A4A"/>
                </a:solidFill>
                <a:latin typeface="思源黑体-思源黑体-Light" pitchFamily="34" charset="0"/>
                <a:ea typeface="思源黑体-思源黑体-Light" pitchFamily="34" charset="-122"/>
                <a:cs typeface="思源黑体-思源黑体-Light" pitchFamily="34" charset="-120"/>
              </a:rPr>
              <a:t>2</a:t>
            </a:r>
            <a:endParaRPr lang="en-US" sz="2540" dirty="0"/>
          </a:p>
        </p:txBody>
      </p:sp>
      <p:sp>
        <p:nvSpPr>
          <p:cNvPr id="29" name="Text 13"/>
          <p:cNvSpPr/>
          <p:nvPr/>
        </p:nvSpPr>
        <p:spPr>
          <a:xfrm>
            <a:off x="10543032" y="5221224"/>
            <a:ext cx="192024" cy="466344"/>
          </a:xfrm>
          <a:prstGeom prst="rect">
            <a:avLst/>
          </a:prstGeom>
          <a:noFill/>
          <a:ln/>
        </p:spPr>
        <p:txBody>
          <a:bodyPr wrap="none" lIns="0" tIns="0" rIns="0" bIns="0" rtlCol="0" anchor="ctr"/>
          <a:lstStyle/>
          <a:p>
            <a:pPr marL="0" indent="0" algn="l">
              <a:lnSpc>
                <a:spcPts val="3050"/>
              </a:lnSpc>
              <a:buNone/>
            </a:pPr>
            <a:r>
              <a:rPr lang="en-US" sz="2540" dirty="0">
                <a:solidFill>
                  <a:srgbClr val="4A4A4A"/>
                </a:solidFill>
                <a:latin typeface="思源黑体-思源黑体-Light" pitchFamily="34" charset="0"/>
                <a:ea typeface="思源黑体-思源黑体-Light" pitchFamily="34" charset="-122"/>
                <a:cs typeface="思源黑体-思源黑体-Light" pitchFamily="34" charset="-120"/>
              </a:rPr>
              <a:t>4</a:t>
            </a:r>
            <a:endParaRPr lang="en-US" sz="25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86384" y="3941064"/>
            <a:ext cx="4233672" cy="1225296"/>
          </a:xfrm>
          <a:prstGeom prst="rect">
            <a:avLst/>
          </a:prstGeom>
        </p:spPr>
      </p:pic>
      <p:pic>
        <p:nvPicPr>
          <p:cNvPr id="5" name="Image 3" descr="preencoded.png"/>
          <p:cNvPicPr>
            <a:picLocks noChangeAspect="1"/>
          </p:cNvPicPr>
          <p:nvPr/>
        </p:nvPicPr>
        <p:blipFill>
          <a:blip r:embed="rId6"/>
          <a:stretch>
            <a:fillRect/>
          </a:stretch>
        </p:blipFill>
        <p:spPr>
          <a:xfrm>
            <a:off x="786384" y="5358384"/>
            <a:ext cx="6446520" cy="868680"/>
          </a:xfrm>
          <a:prstGeom prst="rect">
            <a:avLst/>
          </a:prstGeom>
        </p:spPr>
      </p:pic>
      <p:pic>
        <p:nvPicPr>
          <p:cNvPr id="6" name="Image 4" descr="preencoded.png"/>
          <p:cNvPicPr>
            <a:picLocks noChangeAspect="1"/>
          </p:cNvPicPr>
          <p:nvPr/>
        </p:nvPicPr>
        <p:blipFill>
          <a:blip r:embed="rId5"/>
          <a:stretch>
            <a:fillRect/>
          </a:stretch>
        </p:blipFill>
        <p:spPr>
          <a:xfrm>
            <a:off x="5202936" y="3941064"/>
            <a:ext cx="4233672" cy="1225296"/>
          </a:xfrm>
          <a:prstGeom prst="rect">
            <a:avLst/>
          </a:prstGeom>
        </p:spPr>
      </p:pic>
      <p:pic>
        <p:nvPicPr>
          <p:cNvPr id="7" name="Image 5" descr="preencoded.png"/>
          <p:cNvPicPr>
            <a:picLocks noChangeAspect="1"/>
          </p:cNvPicPr>
          <p:nvPr/>
        </p:nvPicPr>
        <p:blipFill>
          <a:blip r:embed="rId6"/>
          <a:stretch>
            <a:fillRect/>
          </a:stretch>
        </p:blipFill>
        <p:spPr>
          <a:xfrm>
            <a:off x="7415784" y="5358384"/>
            <a:ext cx="6446520" cy="868680"/>
          </a:xfrm>
          <a:prstGeom prst="rect">
            <a:avLst/>
          </a:prstGeom>
        </p:spPr>
      </p:pic>
      <p:pic>
        <p:nvPicPr>
          <p:cNvPr id="8" name="Image 6" descr="preencoded.png"/>
          <p:cNvPicPr>
            <a:picLocks noChangeAspect="1"/>
          </p:cNvPicPr>
          <p:nvPr/>
        </p:nvPicPr>
        <p:blipFill>
          <a:blip r:embed="rId5"/>
          <a:stretch>
            <a:fillRect/>
          </a:stretch>
        </p:blipFill>
        <p:spPr>
          <a:xfrm>
            <a:off x="9628632" y="3941064"/>
            <a:ext cx="4233672" cy="1225296"/>
          </a:xfrm>
          <a:prstGeom prst="rect">
            <a:avLst/>
          </a:prstGeom>
        </p:spPr>
      </p:pic>
      <p:sp>
        <p:nvSpPr>
          <p:cNvPr id="9" name="Text 0"/>
          <p:cNvSpPr/>
          <p:nvPr/>
        </p:nvSpPr>
        <p:spPr>
          <a:xfrm>
            <a:off x="795528" y="2029968"/>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Conclusion of Healthcare Appointment System</a:t>
            </a:r>
            <a:endParaRPr lang="en-US" sz="3570" dirty="0"/>
          </a:p>
        </p:txBody>
      </p:sp>
      <p:sp>
        <p:nvSpPr>
          <p:cNvPr id="10" name="Text 1"/>
          <p:cNvSpPr/>
          <p:nvPr/>
        </p:nvSpPr>
        <p:spPr>
          <a:xfrm>
            <a:off x="795528" y="2852928"/>
            <a:ext cx="13048488" cy="850392"/>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A comprehensive healthcare appointment system addresses critical issues faced by patients and providers. By streamlining communication, scheduling, and access to health data, it will enhance overall healthcare quality and efficiency, paving the way for a more integrated and patient-centered approach.</a:t>
            </a:r>
            <a:endParaRPr lang="en-US" sz="1780" dirty="0"/>
          </a:p>
        </p:txBody>
      </p:sp>
      <p:sp>
        <p:nvSpPr>
          <p:cNvPr id="11" name="Text 2"/>
          <p:cNvSpPr/>
          <p:nvPr/>
        </p:nvSpPr>
        <p:spPr>
          <a:xfrm>
            <a:off x="1042416" y="4197096"/>
            <a:ext cx="3721608" cy="713232"/>
          </a:xfrm>
          <a:prstGeom prst="rect">
            <a:avLst/>
          </a:prstGeom>
          <a:noFill/>
          <a:ln/>
        </p:spPr>
        <p:txBody>
          <a:bodyPr wrap="squar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Healthcare Appointment System</a:t>
            </a:r>
            <a:endParaRPr lang="en-US" sz="2230" b="1" dirty="0"/>
          </a:p>
        </p:txBody>
      </p:sp>
      <p:sp>
        <p:nvSpPr>
          <p:cNvPr id="12" name="Text 3"/>
          <p:cNvSpPr/>
          <p:nvPr/>
        </p:nvSpPr>
        <p:spPr>
          <a:xfrm>
            <a:off x="1042416" y="5614416"/>
            <a:ext cx="5925312"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Access to Health Data</a:t>
            </a:r>
            <a:endParaRPr lang="en-US" sz="2230" b="1" dirty="0"/>
          </a:p>
        </p:txBody>
      </p:sp>
      <p:sp>
        <p:nvSpPr>
          <p:cNvPr id="13" name="Text 4"/>
          <p:cNvSpPr/>
          <p:nvPr/>
        </p:nvSpPr>
        <p:spPr>
          <a:xfrm>
            <a:off x="5458968" y="4197096"/>
            <a:ext cx="3721608"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Enhanced Communication</a:t>
            </a:r>
            <a:endParaRPr lang="en-US" sz="2230" b="1" dirty="0"/>
          </a:p>
        </p:txBody>
      </p:sp>
      <p:sp>
        <p:nvSpPr>
          <p:cNvPr id="14" name="Text 5"/>
          <p:cNvSpPr/>
          <p:nvPr/>
        </p:nvSpPr>
        <p:spPr>
          <a:xfrm>
            <a:off x="7671816" y="5614416"/>
            <a:ext cx="5925312" cy="356616"/>
          </a:xfrm>
          <a:prstGeom prst="rect">
            <a:avLst/>
          </a:prstGeom>
          <a:noFill/>
          <a:ln/>
        </p:spPr>
        <p:txBody>
          <a:bodyPr wrap="none" lIns="0" tIns="0" rIns="0" bIns="0" rtlCol="0" anchor="ctr"/>
          <a:lstStyle/>
          <a:p>
            <a:pPr marL="0" indent="0" algn="l">
              <a:lnSpc>
                <a:spcPts val="2790"/>
              </a:lnSpc>
              <a:buNone/>
            </a:pPr>
            <a:r>
              <a:rPr lang="en-US" sz="2230" dirty="0">
                <a:solidFill>
                  <a:srgbClr val="171717"/>
                </a:solidFill>
                <a:latin typeface="思源黑体-思源黑体-Regular" pitchFamily="34" charset="0"/>
                <a:ea typeface="思源黑体-思源黑体-Regular" pitchFamily="34" charset="-122"/>
                <a:cs typeface="思源黑体-思源黑体-Regular" pitchFamily="34" charset="-120"/>
              </a:rPr>
              <a:t>Patient-Centered Care</a:t>
            </a:r>
            <a:endParaRPr lang="en-US" sz="2230" dirty="0"/>
          </a:p>
        </p:txBody>
      </p:sp>
      <p:sp>
        <p:nvSpPr>
          <p:cNvPr id="15" name="Text 6"/>
          <p:cNvSpPr/>
          <p:nvPr/>
        </p:nvSpPr>
        <p:spPr>
          <a:xfrm>
            <a:off x="9884664" y="4197096"/>
            <a:ext cx="3721608"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Improved Scheduling</a:t>
            </a:r>
            <a:endParaRPr lang="en-US" sz="223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795528" y="2157984"/>
            <a:ext cx="8074152" cy="2121408"/>
          </a:xfrm>
          <a:prstGeom prst="rect">
            <a:avLst/>
          </a:prstGeom>
        </p:spPr>
      </p:pic>
      <p:pic>
        <p:nvPicPr>
          <p:cNvPr id="5" name="Image 3" descr="preencoded.png"/>
          <p:cNvPicPr>
            <a:picLocks noChangeAspect="1"/>
          </p:cNvPicPr>
          <p:nvPr/>
        </p:nvPicPr>
        <p:blipFill>
          <a:blip r:embed="rId6"/>
          <a:stretch>
            <a:fillRect/>
          </a:stretch>
        </p:blipFill>
        <p:spPr>
          <a:xfrm>
            <a:off x="795528" y="4498848"/>
            <a:ext cx="8074152" cy="2404872"/>
          </a:xfrm>
          <a:prstGeom prst="rect">
            <a:avLst/>
          </a:prstGeom>
        </p:spPr>
      </p:pic>
      <p:pic>
        <p:nvPicPr>
          <p:cNvPr id="6" name="Image 4" descr="preencoded.png"/>
          <p:cNvPicPr>
            <a:picLocks noChangeAspect="1"/>
          </p:cNvPicPr>
          <p:nvPr/>
        </p:nvPicPr>
        <p:blipFill>
          <a:blip r:embed="rId7"/>
          <a:stretch>
            <a:fillRect/>
          </a:stretch>
        </p:blipFill>
        <p:spPr>
          <a:xfrm>
            <a:off x="786384" y="2542032"/>
            <a:ext cx="8101584" cy="1755648"/>
          </a:xfrm>
          <a:prstGeom prst="rect">
            <a:avLst/>
          </a:prstGeom>
        </p:spPr>
      </p:pic>
      <p:pic>
        <p:nvPicPr>
          <p:cNvPr id="7" name="Image 5" descr="preencoded.png"/>
          <p:cNvPicPr>
            <a:picLocks noChangeAspect="1"/>
          </p:cNvPicPr>
          <p:nvPr/>
        </p:nvPicPr>
        <p:blipFill>
          <a:blip r:embed="rId8"/>
          <a:stretch>
            <a:fillRect/>
          </a:stretch>
        </p:blipFill>
        <p:spPr>
          <a:xfrm>
            <a:off x="786384" y="4882896"/>
            <a:ext cx="8101584" cy="2039112"/>
          </a:xfrm>
          <a:prstGeom prst="rect">
            <a:avLst/>
          </a:prstGeom>
        </p:spPr>
      </p:pic>
      <p:pic>
        <p:nvPicPr>
          <p:cNvPr id="8" name="Image 6" descr="preencoded.png"/>
          <p:cNvPicPr>
            <a:picLocks noChangeAspect="1"/>
          </p:cNvPicPr>
          <p:nvPr/>
        </p:nvPicPr>
        <p:blipFill>
          <a:blip r:embed="rId9"/>
          <a:stretch>
            <a:fillRect/>
          </a:stretch>
        </p:blipFill>
        <p:spPr>
          <a:xfrm>
            <a:off x="786384" y="2423160"/>
            <a:ext cx="8101584" cy="146304"/>
          </a:xfrm>
          <a:prstGeom prst="rect">
            <a:avLst/>
          </a:prstGeom>
        </p:spPr>
      </p:pic>
      <p:pic>
        <p:nvPicPr>
          <p:cNvPr id="9" name="Image 7" descr="preencoded.png"/>
          <p:cNvPicPr>
            <a:picLocks noChangeAspect="1"/>
          </p:cNvPicPr>
          <p:nvPr/>
        </p:nvPicPr>
        <p:blipFill>
          <a:blip r:embed="rId9"/>
          <a:stretch>
            <a:fillRect/>
          </a:stretch>
        </p:blipFill>
        <p:spPr>
          <a:xfrm>
            <a:off x="786384" y="4773168"/>
            <a:ext cx="8101584" cy="146304"/>
          </a:xfrm>
          <a:prstGeom prst="rect">
            <a:avLst/>
          </a:prstGeom>
        </p:spPr>
      </p:pic>
      <p:pic>
        <p:nvPicPr>
          <p:cNvPr id="10" name="Image 8" descr="preencoded.png"/>
          <p:cNvPicPr>
            <a:picLocks noChangeAspect="1"/>
          </p:cNvPicPr>
          <p:nvPr/>
        </p:nvPicPr>
        <p:blipFill>
          <a:blip r:embed="rId10"/>
          <a:stretch>
            <a:fillRect/>
          </a:stretch>
        </p:blipFill>
        <p:spPr>
          <a:xfrm>
            <a:off x="4489704" y="2157984"/>
            <a:ext cx="685800" cy="685800"/>
          </a:xfrm>
          <a:prstGeom prst="rect">
            <a:avLst/>
          </a:prstGeom>
        </p:spPr>
      </p:pic>
      <p:pic>
        <p:nvPicPr>
          <p:cNvPr id="11" name="Image 9" descr="preencoded.png"/>
          <p:cNvPicPr>
            <a:picLocks noChangeAspect="1"/>
          </p:cNvPicPr>
          <p:nvPr/>
        </p:nvPicPr>
        <p:blipFill>
          <a:blip r:embed="rId10"/>
          <a:stretch>
            <a:fillRect/>
          </a:stretch>
        </p:blipFill>
        <p:spPr>
          <a:xfrm>
            <a:off x="4489704" y="4498848"/>
            <a:ext cx="685800" cy="685800"/>
          </a:xfrm>
          <a:prstGeom prst="rect">
            <a:avLst/>
          </a:prstGeom>
        </p:spPr>
      </p:pic>
      <p:sp>
        <p:nvSpPr>
          <p:cNvPr id="12" name="Text 0"/>
          <p:cNvSpPr/>
          <p:nvPr/>
        </p:nvSpPr>
        <p:spPr>
          <a:xfrm>
            <a:off x="795528" y="1335024"/>
            <a:ext cx="8074152"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Q&amp;A Session</a:t>
            </a:r>
            <a:endParaRPr lang="en-US" sz="3570" dirty="0"/>
          </a:p>
        </p:txBody>
      </p:sp>
      <p:sp>
        <p:nvSpPr>
          <p:cNvPr id="13" name="Text 1"/>
          <p:cNvSpPr/>
          <p:nvPr/>
        </p:nvSpPr>
        <p:spPr>
          <a:xfrm>
            <a:off x="1042416" y="2907792"/>
            <a:ext cx="7589520"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Open Floor</a:t>
            </a:r>
            <a:endParaRPr lang="en-US" sz="2230" b="1" dirty="0"/>
          </a:p>
        </p:txBody>
      </p:sp>
      <p:sp>
        <p:nvSpPr>
          <p:cNvPr id="14" name="Text 2"/>
          <p:cNvSpPr/>
          <p:nvPr/>
        </p:nvSpPr>
        <p:spPr>
          <a:xfrm>
            <a:off x="1042416" y="3465576"/>
            <a:ext cx="7589520" cy="566928"/>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Participants are encouraged to ask questions about the system’s functions, implementation strategies, and benefits.</a:t>
            </a:r>
            <a:endParaRPr lang="en-US" sz="1780" dirty="0"/>
          </a:p>
        </p:txBody>
      </p:sp>
      <p:sp>
        <p:nvSpPr>
          <p:cNvPr id="15" name="Text 3"/>
          <p:cNvSpPr/>
          <p:nvPr/>
        </p:nvSpPr>
        <p:spPr>
          <a:xfrm>
            <a:off x="4754880" y="2304288"/>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4A4A4A"/>
                </a:solidFill>
                <a:latin typeface="思源黑体-思源黑体-Light" pitchFamily="34" charset="0"/>
                <a:ea typeface="思源黑体-思源黑体-Light" pitchFamily="34" charset="-122"/>
                <a:cs typeface="思源黑体-思源黑体-Light" pitchFamily="34" charset="-120"/>
              </a:rPr>
              <a:t>1</a:t>
            </a:r>
            <a:endParaRPr lang="en-US" sz="2140" dirty="0"/>
          </a:p>
        </p:txBody>
      </p:sp>
      <p:sp>
        <p:nvSpPr>
          <p:cNvPr id="16" name="Text 4"/>
          <p:cNvSpPr/>
          <p:nvPr/>
        </p:nvSpPr>
        <p:spPr>
          <a:xfrm>
            <a:off x="1042416" y="5257800"/>
            <a:ext cx="7589520"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Discussion Points</a:t>
            </a:r>
            <a:endParaRPr lang="en-US" sz="2230" b="1" dirty="0"/>
          </a:p>
        </p:txBody>
      </p:sp>
      <p:sp>
        <p:nvSpPr>
          <p:cNvPr id="17" name="Text 5"/>
          <p:cNvSpPr/>
          <p:nvPr/>
        </p:nvSpPr>
        <p:spPr>
          <a:xfrm>
            <a:off x="1042416" y="5815584"/>
            <a:ext cx="7589520" cy="850392"/>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Facilitate discussions on potential integrations, user experience improvements, and addressing common concerns among patients and providers.</a:t>
            </a:r>
            <a:endParaRPr lang="en-US" sz="1780" dirty="0"/>
          </a:p>
        </p:txBody>
      </p:sp>
      <p:sp>
        <p:nvSpPr>
          <p:cNvPr id="18" name="Text 6"/>
          <p:cNvSpPr/>
          <p:nvPr/>
        </p:nvSpPr>
        <p:spPr>
          <a:xfrm>
            <a:off x="4754880" y="4654296"/>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4A4A4A"/>
                </a:solidFill>
                <a:latin typeface="思源黑体-思源黑体-Light" pitchFamily="34" charset="0"/>
                <a:ea typeface="思源黑体-思源黑体-Light" pitchFamily="34" charset="-122"/>
                <a:cs typeface="思源黑体-思源黑体-Light" pitchFamily="34" charset="-120"/>
              </a:rPr>
              <a:t>2</a:t>
            </a:r>
            <a:endParaRPr lang="en-US" sz="21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sp>
        <p:nvSpPr>
          <p:cNvPr id="4" name="Text 0"/>
          <p:cNvSpPr/>
          <p:nvPr/>
        </p:nvSpPr>
        <p:spPr>
          <a:xfrm>
            <a:off x="795528" y="3483864"/>
            <a:ext cx="13048488" cy="1956816"/>
          </a:xfrm>
          <a:prstGeom prst="rect">
            <a:avLst/>
          </a:prstGeom>
          <a:noFill/>
          <a:ln/>
        </p:spPr>
        <p:txBody>
          <a:bodyPr wrap="square" lIns="0" tIns="0" rIns="0" bIns="0" rtlCol="0" anchor="ctr"/>
          <a:lstStyle/>
          <a:p>
            <a:pPr marL="0" indent="0" algn="l">
              <a:lnSpc>
                <a:spcPts val="7700"/>
              </a:lnSpc>
              <a:buNone/>
            </a:pPr>
            <a:r>
              <a:rPr lang="en-US" sz="6160" dirty="0">
                <a:solidFill>
                  <a:srgbClr val="5E73F8"/>
                </a:solidFill>
                <a:latin typeface="思源黑体-思源黑体-Regular" pitchFamily="34" charset="0"/>
                <a:ea typeface="思源黑体-思源黑体-Regular" pitchFamily="34" charset="-122"/>
                <a:cs typeface="思源黑体-思源黑体-Regular" pitchFamily="34" charset="-120"/>
              </a:rPr>
              <a:t>Comprehensive Healthcare Appointment System</a:t>
            </a:r>
            <a:endParaRPr lang="en-US" sz="6160" dirty="0"/>
          </a:p>
        </p:txBody>
      </p:sp>
      <p:sp>
        <p:nvSpPr>
          <p:cNvPr id="5" name="Text 1"/>
          <p:cNvSpPr/>
          <p:nvPr/>
        </p:nvSpPr>
        <p:spPr>
          <a:xfrm>
            <a:off x="795528" y="5696712"/>
            <a:ext cx="13048488" cy="1133856"/>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Patients frequently face long wait times and disjointed healthcare systems, resulting in significant inefficiencies. A comprehensive healthcare appointment system can address these issues by streamlining scheduling, enhancing communication between patients and providers, and improving access to health data, ultimately leading to better patient experiences and outcomes.</a:t>
            </a:r>
            <a:endParaRPr lang="en-US" sz="17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2039112"/>
            <a:ext cx="4123944" cy="2724912"/>
          </a:xfrm>
          <a:prstGeom prst="rect">
            <a:avLst/>
          </a:prstGeom>
        </p:spPr>
      </p:pic>
      <p:pic>
        <p:nvPicPr>
          <p:cNvPr id="4" name="Image 2" descr="preencoded.png"/>
          <p:cNvPicPr>
            <a:picLocks noChangeAspect="1"/>
          </p:cNvPicPr>
          <p:nvPr/>
        </p:nvPicPr>
        <p:blipFill>
          <a:blip r:embed="rId4"/>
          <a:stretch>
            <a:fillRect/>
          </a:stretch>
        </p:blipFill>
        <p:spPr>
          <a:xfrm>
            <a:off x="5257800" y="2039112"/>
            <a:ext cx="4123944" cy="2724912"/>
          </a:xfrm>
          <a:prstGeom prst="rect">
            <a:avLst/>
          </a:prstGeom>
        </p:spPr>
      </p:pic>
      <p:pic>
        <p:nvPicPr>
          <p:cNvPr id="5" name="Image 3" descr="preencoded.png"/>
          <p:cNvPicPr>
            <a:picLocks noChangeAspect="1"/>
          </p:cNvPicPr>
          <p:nvPr/>
        </p:nvPicPr>
        <p:blipFill>
          <a:blip r:embed="rId4"/>
          <a:stretch>
            <a:fillRect/>
          </a:stretch>
        </p:blipFill>
        <p:spPr>
          <a:xfrm>
            <a:off x="9720072" y="2039112"/>
            <a:ext cx="4123944" cy="2724912"/>
          </a:xfrm>
          <a:prstGeom prst="rect">
            <a:avLst/>
          </a:prstGeom>
        </p:spPr>
      </p:pic>
      <p:sp>
        <p:nvSpPr>
          <p:cNvPr id="6" name="Text 0"/>
          <p:cNvSpPr/>
          <p:nvPr/>
        </p:nvSpPr>
        <p:spPr>
          <a:xfrm>
            <a:off x="795528" y="1216152"/>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Current Healthcare Challenges</a:t>
            </a:r>
            <a:endParaRPr lang="en-US" sz="3570" dirty="0"/>
          </a:p>
        </p:txBody>
      </p:sp>
      <p:sp>
        <p:nvSpPr>
          <p:cNvPr id="7" name="Text 1"/>
          <p:cNvSpPr/>
          <p:nvPr/>
        </p:nvSpPr>
        <p:spPr>
          <a:xfrm>
            <a:off x="795528" y="4983480"/>
            <a:ext cx="4123944"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Long Wait Times</a:t>
            </a:r>
            <a:endParaRPr lang="en-US" sz="2230" b="1" dirty="0"/>
          </a:p>
        </p:txBody>
      </p:sp>
      <p:sp>
        <p:nvSpPr>
          <p:cNvPr id="8" name="Text 2"/>
          <p:cNvSpPr/>
          <p:nvPr/>
        </p:nvSpPr>
        <p:spPr>
          <a:xfrm>
            <a:off x="795528" y="5541264"/>
            <a:ext cx="4123944" cy="1417320"/>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Patients frequently experience extended wait periods for appointments, leading to frustration and potentially impacting their health outcomes.</a:t>
            </a:r>
            <a:endParaRPr lang="en-US" sz="1780" dirty="0"/>
          </a:p>
        </p:txBody>
      </p:sp>
      <p:sp>
        <p:nvSpPr>
          <p:cNvPr id="9" name="Text 3"/>
          <p:cNvSpPr/>
          <p:nvPr/>
        </p:nvSpPr>
        <p:spPr>
          <a:xfrm>
            <a:off x="5257800" y="4983480"/>
            <a:ext cx="4123944" cy="713232"/>
          </a:xfrm>
          <a:prstGeom prst="rect">
            <a:avLst/>
          </a:prstGeom>
          <a:noFill/>
          <a:ln/>
        </p:spPr>
        <p:txBody>
          <a:bodyPr wrap="squar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Appointment Mismanagement</a:t>
            </a:r>
            <a:endParaRPr lang="en-US" sz="2230" b="1" dirty="0"/>
          </a:p>
        </p:txBody>
      </p:sp>
      <p:sp>
        <p:nvSpPr>
          <p:cNvPr id="10" name="Text 4"/>
          <p:cNvSpPr/>
          <p:nvPr/>
        </p:nvSpPr>
        <p:spPr>
          <a:xfrm>
            <a:off x="5257800" y="5897880"/>
            <a:ext cx="4123944" cy="1133856"/>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Existing systems often fail to effectively manage appointment scheduling, leading to overlaps, cancellations, and no-shows.</a:t>
            </a:r>
            <a:endParaRPr lang="en-US" sz="1780" dirty="0"/>
          </a:p>
        </p:txBody>
      </p:sp>
      <p:sp>
        <p:nvSpPr>
          <p:cNvPr id="11" name="Text 5"/>
          <p:cNvSpPr/>
          <p:nvPr/>
        </p:nvSpPr>
        <p:spPr>
          <a:xfrm>
            <a:off x="9720072" y="4983480"/>
            <a:ext cx="4123944"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Fragmented Data Access</a:t>
            </a:r>
            <a:endParaRPr lang="en-US" sz="2230" b="1" dirty="0"/>
          </a:p>
        </p:txBody>
      </p:sp>
      <p:sp>
        <p:nvSpPr>
          <p:cNvPr id="12" name="Text 6"/>
          <p:cNvSpPr/>
          <p:nvPr/>
        </p:nvSpPr>
        <p:spPr>
          <a:xfrm>
            <a:off x="9720072" y="5541264"/>
            <a:ext cx="4123944" cy="1417320"/>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Health data is scattered across various platforms, making it difficult for patients to access their information or communicate with healthcare providers seamlessly.</a:t>
            </a:r>
            <a:endParaRPr lang="en-US" sz="17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6933"/>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1965960"/>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1965960"/>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1965960"/>
            <a:ext cx="5138928" cy="5138928"/>
          </a:xfrm>
          <a:prstGeom prst="rect">
            <a:avLst/>
          </a:prstGeom>
        </p:spPr>
      </p:pic>
      <p:pic>
        <p:nvPicPr>
          <p:cNvPr id="6" name="Image 4" descr="preencoded.png"/>
          <p:cNvPicPr>
            <a:picLocks noChangeAspect="1"/>
          </p:cNvPicPr>
          <p:nvPr/>
        </p:nvPicPr>
        <p:blipFill>
          <a:blip r:embed="rId7"/>
          <a:stretch>
            <a:fillRect/>
          </a:stretch>
        </p:blipFill>
        <p:spPr>
          <a:xfrm>
            <a:off x="4279392" y="3968496"/>
            <a:ext cx="1143000" cy="1143000"/>
          </a:xfrm>
          <a:prstGeom prst="rect">
            <a:avLst/>
          </a:prstGeom>
        </p:spPr>
      </p:pic>
      <p:pic>
        <p:nvPicPr>
          <p:cNvPr id="7" name="Image 5" descr="preencoded.png"/>
          <p:cNvPicPr>
            <a:picLocks noChangeAspect="1"/>
          </p:cNvPicPr>
          <p:nvPr/>
        </p:nvPicPr>
        <p:blipFill>
          <a:blip r:embed="rId7"/>
          <a:stretch>
            <a:fillRect/>
          </a:stretch>
        </p:blipFill>
        <p:spPr>
          <a:xfrm>
            <a:off x="7991856" y="1828800"/>
            <a:ext cx="1143000" cy="1143000"/>
          </a:xfrm>
          <a:prstGeom prst="rect">
            <a:avLst/>
          </a:prstGeom>
        </p:spPr>
      </p:pic>
      <p:pic>
        <p:nvPicPr>
          <p:cNvPr id="8" name="Image 6" descr="preencoded.png"/>
          <p:cNvPicPr>
            <a:picLocks noChangeAspect="1"/>
          </p:cNvPicPr>
          <p:nvPr/>
        </p:nvPicPr>
        <p:blipFill>
          <a:blip r:embed="rId7"/>
          <a:stretch>
            <a:fillRect/>
          </a:stretch>
        </p:blipFill>
        <p:spPr>
          <a:xfrm>
            <a:off x="7991856" y="6108192"/>
            <a:ext cx="1143000" cy="1143000"/>
          </a:xfrm>
          <a:prstGeom prst="rect">
            <a:avLst/>
          </a:prstGeom>
        </p:spPr>
      </p:pic>
      <p:sp>
        <p:nvSpPr>
          <p:cNvPr id="9" name="Text 0"/>
          <p:cNvSpPr/>
          <p:nvPr/>
        </p:nvSpPr>
        <p:spPr>
          <a:xfrm>
            <a:off x="795528" y="1106424"/>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Healthcare Solution Overview</a:t>
            </a:r>
            <a:endParaRPr lang="en-US" sz="3570" dirty="0"/>
          </a:p>
        </p:txBody>
      </p:sp>
      <p:sp>
        <p:nvSpPr>
          <p:cNvPr id="10" name="Text 1"/>
          <p:cNvSpPr/>
          <p:nvPr/>
        </p:nvSpPr>
        <p:spPr>
          <a:xfrm>
            <a:off x="914400" y="3657600"/>
            <a:ext cx="3054096" cy="356616"/>
          </a:xfrm>
          <a:prstGeom prst="rect">
            <a:avLst/>
          </a:prstGeom>
          <a:noFill/>
          <a:ln/>
        </p:spPr>
        <p:txBody>
          <a:bodyPr wrap="none" lIns="0" tIns="0" rIns="0" bIns="0" rtlCol="0" anchor="ctr"/>
          <a:lstStyle/>
          <a:p>
            <a:pPr marL="0" indent="0" algn="r">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Unified Platform</a:t>
            </a:r>
            <a:endParaRPr lang="en-US" sz="2230" b="1" dirty="0"/>
          </a:p>
        </p:txBody>
      </p:sp>
      <p:sp>
        <p:nvSpPr>
          <p:cNvPr id="11" name="Text 2"/>
          <p:cNvSpPr/>
          <p:nvPr/>
        </p:nvSpPr>
        <p:spPr>
          <a:xfrm>
            <a:off x="914400" y="4270248"/>
            <a:ext cx="3054096" cy="1133856"/>
          </a:xfrm>
          <a:prstGeom prst="rect">
            <a:avLst/>
          </a:prstGeom>
          <a:noFill/>
          <a:ln/>
        </p:spPr>
        <p:txBody>
          <a:bodyPr wrap="square" lIns="0" tIns="0" rIns="0" bIns="0" rtlCol="0" anchor="ctr"/>
          <a:lstStyle/>
          <a:p>
            <a:pPr marL="0" indent="0" algn="r">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A comprehensive system will unify patient data, enabling easy access for both patients and providers.</a:t>
            </a:r>
            <a:endParaRPr lang="en-US" sz="1780" dirty="0"/>
          </a:p>
        </p:txBody>
      </p:sp>
      <p:sp>
        <p:nvSpPr>
          <p:cNvPr id="12" name="Text 3"/>
          <p:cNvSpPr/>
          <p:nvPr/>
        </p:nvSpPr>
        <p:spPr>
          <a:xfrm>
            <a:off x="4764024" y="4334256"/>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Light" pitchFamily="34" charset="0"/>
                <a:ea typeface="思源黑体-思源黑体-Light" pitchFamily="34" charset="-122"/>
                <a:cs typeface="思源黑体-思源黑体-Light" pitchFamily="34" charset="-120"/>
              </a:rPr>
              <a:t>1</a:t>
            </a:r>
            <a:endParaRPr lang="en-US" sz="2230" dirty="0"/>
          </a:p>
        </p:txBody>
      </p:sp>
      <p:sp>
        <p:nvSpPr>
          <p:cNvPr id="13" name="Text 4"/>
          <p:cNvSpPr/>
          <p:nvPr/>
        </p:nvSpPr>
        <p:spPr>
          <a:xfrm>
            <a:off x="8476488" y="2185416"/>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Light" pitchFamily="34" charset="0"/>
                <a:ea typeface="思源黑体-思源黑体-Light" pitchFamily="34" charset="-122"/>
                <a:cs typeface="思源黑体-思源黑体-Light" pitchFamily="34" charset="-120"/>
              </a:rPr>
              <a:t>2</a:t>
            </a:r>
            <a:endParaRPr lang="en-US" sz="2230" dirty="0"/>
          </a:p>
        </p:txBody>
      </p:sp>
      <p:sp>
        <p:nvSpPr>
          <p:cNvPr id="14" name="Text 5"/>
          <p:cNvSpPr/>
          <p:nvPr/>
        </p:nvSpPr>
        <p:spPr>
          <a:xfrm>
            <a:off x="10222992" y="2185416"/>
            <a:ext cx="3502152"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Improved Scheduling</a:t>
            </a:r>
            <a:endParaRPr lang="en-US" sz="2230" b="1" dirty="0"/>
          </a:p>
        </p:txBody>
      </p:sp>
      <p:sp>
        <p:nvSpPr>
          <p:cNvPr id="15" name="Text 6"/>
          <p:cNvSpPr/>
          <p:nvPr/>
        </p:nvSpPr>
        <p:spPr>
          <a:xfrm>
            <a:off x="10222992" y="2798064"/>
            <a:ext cx="3502152" cy="1133856"/>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The system will offer real-time availability, allowing patients to schedule, modify, or cancel appointments with ease.</a:t>
            </a:r>
            <a:endParaRPr lang="en-US" sz="1780" dirty="0"/>
          </a:p>
        </p:txBody>
      </p:sp>
      <p:sp>
        <p:nvSpPr>
          <p:cNvPr id="16" name="Text 7"/>
          <p:cNvSpPr/>
          <p:nvPr/>
        </p:nvSpPr>
        <p:spPr>
          <a:xfrm>
            <a:off x="8476488" y="6473952"/>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Light" pitchFamily="34" charset="0"/>
                <a:ea typeface="思源黑体-思源黑体-Light" pitchFamily="34" charset="-122"/>
                <a:cs typeface="思源黑体-思源黑体-Light" pitchFamily="34" charset="-120"/>
              </a:rPr>
              <a:t>3</a:t>
            </a:r>
            <a:endParaRPr lang="en-US" sz="2230" dirty="0"/>
          </a:p>
        </p:txBody>
      </p:sp>
      <p:sp>
        <p:nvSpPr>
          <p:cNvPr id="17" name="Text 8"/>
          <p:cNvSpPr/>
          <p:nvPr/>
        </p:nvSpPr>
        <p:spPr>
          <a:xfrm>
            <a:off x="10222992" y="4782312"/>
            <a:ext cx="3502152" cy="713232"/>
          </a:xfrm>
          <a:prstGeom prst="rect">
            <a:avLst/>
          </a:prstGeom>
          <a:noFill/>
          <a:ln/>
        </p:spPr>
        <p:txBody>
          <a:bodyPr wrap="squar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Virtual Consultation Options</a:t>
            </a:r>
            <a:endParaRPr lang="en-US" sz="2230" b="1" dirty="0"/>
          </a:p>
        </p:txBody>
      </p:sp>
      <p:sp>
        <p:nvSpPr>
          <p:cNvPr id="18" name="Text 9"/>
          <p:cNvSpPr/>
          <p:nvPr/>
        </p:nvSpPr>
        <p:spPr>
          <a:xfrm>
            <a:off x="10222992" y="5742432"/>
            <a:ext cx="3502152" cy="1133856"/>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Incorporating telehealth features will facilitate consultations from home, reducing the need for in-person visits.</a:t>
            </a:r>
            <a:endParaRPr lang="en-US" sz="17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739128" y="1947672"/>
            <a:ext cx="7114032" cy="1764792"/>
          </a:xfrm>
          <a:prstGeom prst="rect">
            <a:avLst/>
          </a:prstGeom>
        </p:spPr>
      </p:pic>
      <p:pic>
        <p:nvPicPr>
          <p:cNvPr id="5" name="Image 3" descr="preencoded.png"/>
          <p:cNvPicPr>
            <a:picLocks noChangeAspect="1"/>
          </p:cNvPicPr>
          <p:nvPr/>
        </p:nvPicPr>
        <p:blipFill>
          <a:blip r:embed="rId6"/>
          <a:stretch>
            <a:fillRect/>
          </a:stretch>
        </p:blipFill>
        <p:spPr>
          <a:xfrm>
            <a:off x="6739128" y="3895344"/>
            <a:ext cx="7114032" cy="1499616"/>
          </a:xfrm>
          <a:prstGeom prst="rect">
            <a:avLst/>
          </a:prstGeom>
        </p:spPr>
      </p:pic>
      <p:pic>
        <p:nvPicPr>
          <p:cNvPr id="6" name="Image 4" descr="preencoded.png"/>
          <p:cNvPicPr>
            <a:picLocks noChangeAspect="1"/>
          </p:cNvPicPr>
          <p:nvPr/>
        </p:nvPicPr>
        <p:blipFill>
          <a:blip r:embed="rId6"/>
          <a:stretch>
            <a:fillRect/>
          </a:stretch>
        </p:blipFill>
        <p:spPr>
          <a:xfrm>
            <a:off x="6739128" y="5577840"/>
            <a:ext cx="7114032" cy="1499616"/>
          </a:xfrm>
          <a:prstGeom prst="rect">
            <a:avLst/>
          </a:prstGeom>
        </p:spPr>
      </p:pic>
      <p:pic>
        <p:nvPicPr>
          <p:cNvPr id="7" name="Image 5" descr="preencoded.png"/>
          <p:cNvPicPr>
            <a:picLocks noChangeAspect="1"/>
          </p:cNvPicPr>
          <p:nvPr/>
        </p:nvPicPr>
        <p:blipFill>
          <a:blip r:embed="rId7"/>
          <a:stretch>
            <a:fillRect/>
          </a:stretch>
        </p:blipFill>
        <p:spPr>
          <a:xfrm>
            <a:off x="6638544" y="1947672"/>
            <a:ext cx="146304" cy="1764792"/>
          </a:xfrm>
          <a:prstGeom prst="rect">
            <a:avLst/>
          </a:prstGeom>
        </p:spPr>
      </p:pic>
      <p:pic>
        <p:nvPicPr>
          <p:cNvPr id="8" name="Image 6" descr="preencoded.png"/>
          <p:cNvPicPr>
            <a:picLocks noChangeAspect="1"/>
          </p:cNvPicPr>
          <p:nvPr/>
        </p:nvPicPr>
        <p:blipFill>
          <a:blip r:embed="rId8"/>
          <a:stretch>
            <a:fillRect/>
          </a:stretch>
        </p:blipFill>
        <p:spPr>
          <a:xfrm>
            <a:off x="6638544" y="3895344"/>
            <a:ext cx="146304" cy="1499616"/>
          </a:xfrm>
          <a:prstGeom prst="rect">
            <a:avLst/>
          </a:prstGeom>
        </p:spPr>
      </p:pic>
      <p:pic>
        <p:nvPicPr>
          <p:cNvPr id="9" name="Image 7" descr="preencoded.png"/>
          <p:cNvPicPr>
            <a:picLocks noChangeAspect="1"/>
          </p:cNvPicPr>
          <p:nvPr/>
        </p:nvPicPr>
        <p:blipFill>
          <a:blip r:embed="rId8"/>
          <a:stretch>
            <a:fillRect/>
          </a:stretch>
        </p:blipFill>
        <p:spPr>
          <a:xfrm>
            <a:off x="6638544" y="5577840"/>
            <a:ext cx="146304" cy="1499616"/>
          </a:xfrm>
          <a:prstGeom prst="rect">
            <a:avLst/>
          </a:prstGeom>
        </p:spPr>
      </p:pic>
      <p:sp>
        <p:nvSpPr>
          <p:cNvPr id="10" name="Text 0"/>
          <p:cNvSpPr/>
          <p:nvPr/>
        </p:nvSpPr>
        <p:spPr>
          <a:xfrm>
            <a:off x="6647688" y="1179576"/>
            <a:ext cx="7196328" cy="539496"/>
          </a:xfrm>
          <a:prstGeom prst="rect">
            <a:avLst/>
          </a:prstGeom>
          <a:noFill/>
          <a:ln/>
        </p:spPr>
        <p:txBody>
          <a:bodyPr wrap="none" lIns="0" tIns="0" rIns="0" bIns="0" rtlCol="0" anchor="ctr"/>
          <a:lstStyle/>
          <a:p>
            <a:pPr marL="0" indent="0" algn="l">
              <a:lnSpc>
                <a:spcPts val="4240"/>
              </a:lnSpc>
              <a:buNone/>
            </a:pPr>
            <a:r>
              <a:rPr lang="en-US" sz="3390" dirty="0">
                <a:solidFill>
                  <a:srgbClr val="5E73F8"/>
                </a:solidFill>
                <a:latin typeface="思源黑体-思源黑体-Regular" pitchFamily="34" charset="0"/>
                <a:ea typeface="思源黑体-思源黑体-Regular" pitchFamily="34" charset="-122"/>
                <a:cs typeface="思源黑体-思源黑体-Regular" pitchFamily="34" charset="-120"/>
              </a:rPr>
              <a:t>Benefits for Patients</a:t>
            </a:r>
            <a:endParaRPr lang="en-US" sz="3390" dirty="0"/>
          </a:p>
        </p:txBody>
      </p:sp>
      <p:sp>
        <p:nvSpPr>
          <p:cNvPr id="11" name="Text 1"/>
          <p:cNvSpPr/>
          <p:nvPr/>
        </p:nvSpPr>
        <p:spPr>
          <a:xfrm>
            <a:off x="6976872" y="2194560"/>
            <a:ext cx="6638544" cy="338328"/>
          </a:xfrm>
          <a:prstGeom prst="rect">
            <a:avLst/>
          </a:prstGeom>
          <a:noFill/>
          <a:ln/>
        </p:spPr>
        <p:txBody>
          <a:bodyPr wrap="none" lIns="0" tIns="0" rIns="0" bIns="0" rtlCol="0" anchor="ctr"/>
          <a:lstStyle/>
          <a:p>
            <a:pPr marL="0" indent="0" algn="l">
              <a:lnSpc>
                <a:spcPts val="2650"/>
              </a:lnSpc>
              <a:buNone/>
            </a:pPr>
            <a:r>
              <a:rPr lang="en-US" sz="2120" b="1" dirty="0">
                <a:solidFill>
                  <a:srgbClr val="171717"/>
                </a:solidFill>
                <a:latin typeface="思源黑体-思源黑体-Regular" pitchFamily="34" charset="0"/>
                <a:ea typeface="思源黑体-思源黑体-Regular" pitchFamily="34" charset="-122"/>
                <a:cs typeface="思源黑体-思源黑体-Regular" pitchFamily="34" charset="-120"/>
              </a:rPr>
              <a:t>Enhanced Convenience</a:t>
            </a:r>
            <a:endParaRPr lang="en-US" sz="2120" b="1" dirty="0"/>
          </a:p>
        </p:txBody>
      </p:sp>
      <p:sp>
        <p:nvSpPr>
          <p:cNvPr id="12" name="Text 2"/>
          <p:cNvSpPr/>
          <p:nvPr/>
        </p:nvSpPr>
        <p:spPr>
          <a:xfrm>
            <a:off x="6976872" y="2660904"/>
            <a:ext cx="6638544" cy="813816"/>
          </a:xfrm>
          <a:prstGeom prst="rect">
            <a:avLst/>
          </a:prstGeom>
          <a:noFill/>
          <a:ln/>
        </p:spPr>
        <p:txBody>
          <a:bodyPr wrap="square" lIns="0" tIns="0" rIns="0" bIns="0" rtlCol="0" anchor="ctr"/>
          <a:lstStyle/>
          <a:p>
            <a:pPr marL="0" indent="0" algn="l">
              <a:lnSpc>
                <a:spcPts val="2120"/>
              </a:lnSpc>
              <a:buNone/>
            </a:pPr>
            <a:r>
              <a:rPr lang="en-US" sz="1690" dirty="0">
                <a:solidFill>
                  <a:srgbClr val="171717"/>
                </a:solidFill>
                <a:latin typeface="思源黑体-思源黑体-Light" pitchFamily="34" charset="0"/>
                <a:ea typeface="思源黑体-思源黑体-Light" pitchFamily="34" charset="-122"/>
                <a:cs typeface="思源黑体-思源黑体-Light" pitchFamily="34" charset="-120"/>
              </a:rPr>
              <a:t>Patients can schedule appointments from their devices at any time, eliminating the need to call clinics and wait for representatives.</a:t>
            </a:r>
            <a:endParaRPr lang="en-US" sz="1690" dirty="0"/>
          </a:p>
        </p:txBody>
      </p:sp>
      <p:sp>
        <p:nvSpPr>
          <p:cNvPr id="13" name="Text 3"/>
          <p:cNvSpPr/>
          <p:nvPr/>
        </p:nvSpPr>
        <p:spPr>
          <a:xfrm>
            <a:off x="6976872" y="4142232"/>
            <a:ext cx="6638544" cy="338328"/>
          </a:xfrm>
          <a:prstGeom prst="rect">
            <a:avLst/>
          </a:prstGeom>
          <a:noFill/>
          <a:ln/>
        </p:spPr>
        <p:txBody>
          <a:bodyPr wrap="none" lIns="0" tIns="0" rIns="0" bIns="0" rtlCol="0" anchor="ctr"/>
          <a:lstStyle/>
          <a:p>
            <a:pPr marL="0" indent="0" algn="l">
              <a:lnSpc>
                <a:spcPts val="2650"/>
              </a:lnSpc>
              <a:buNone/>
            </a:pPr>
            <a:r>
              <a:rPr lang="en-US" sz="2120" b="1" dirty="0">
                <a:solidFill>
                  <a:srgbClr val="171717"/>
                </a:solidFill>
                <a:latin typeface="思源黑体-思源黑体-Regular" pitchFamily="34" charset="0"/>
                <a:ea typeface="思源黑体-思源黑体-Regular" pitchFamily="34" charset="-122"/>
                <a:cs typeface="思源黑体-思源黑体-Regular" pitchFamily="34" charset="-120"/>
              </a:rPr>
              <a:t>Better Health Management</a:t>
            </a:r>
            <a:endParaRPr lang="en-US" sz="2120" b="1" dirty="0"/>
          </a:p>
        </p:txBody>
      </p:sp>
      <p:sp>
        <p:nvSpPr>
          <p:cNvPr id="14" name="Text 4"/>
          <p:cNvSpPr/>
          <p:nvPr/>
        </p:nvSpPr>
        <p:spPr>
          <a:xfrm>
            <a:off x="6976872" y="4608576"/>
            <a:ext cx="6638544" cy="539496"/>
          </a:xfrm>
          <a:prstGeom prst="rect">
            <a:avLst/>
          </a:prstGeom>
          <a:noFill/>
          <a:ln/>
        </p:spPr>
        <p:txBody>
          <a:bodyPr wrap="square" lIns="0" tIns="0" rIns="0" bIns="0" rtlCol="0" anchor="ctr"/>
          <a:lstStyle/>
          <a:p>
            <a:pPr marL="0" indent="0" algn="l">
              <a:lnSpc>
                <a:spcPts val="2120"/>
              </a:lnSpc>
              <a:buNone/>
            </a:pPr>
            <a:r>
              <a:rPr lang="en-US" sz="1690" dirty="0">
                <a:solidFill>
                  <a:srgbClr val="171717"/>
                </a:solidFill>
                <a:latin typeface="思源黑体-思源黑体-Light" pitchFamily="34" charset="0"/>
                <a:ea typeface="思源黑体-思源黑体-Light" pitchFamily="34" charset="-122"/>
                <a:cs typeface="思源黑体-思源黑体-Light" pitchFamily="34" charset="-120"/>
              </a:rPr>
              <a:t>Access to a centralized health record enables patients to manage their health more effectively with direct insights and reminders.</a:t>
            </a:r>
            <a:endParaRPr lang="en-US" sz="1690" dirty="0"/>
          </a:p>
        </p:txBody>
      </p:sp>
      <p:sp>
        <p:nvSpPr>
          <p:cNvPr id="15" name="Text 5"/>
          <p:cNvSpPr/>
          <p:nvPr/>
        </p:nvSpPr>
        <p:spPr>
          <a:xfrm>
            <a:off x="6976872" y="5824728"/>
            <a:ext cx="6638544" cy="338328"/>
          </a:xfrm>
          <a:prstGeom prst="rect">
            <a:avLst/>
          </a:prstGeom>
          <a:noFill/>
          <a:ln/>
        </p:spPr>
        <p:txBody>
          <a:bodyPr wrap="none" lIns="0" tIns="0" rIns="0" bIns="0" rtlCol="0" anchor="ctr"/>
          <a:lstStyle/>
          <a:p>
            <a:pPr marL="0" indent="0" algn="l">
              <a:lnSpc>
                <a:spcPts val="2650"/>
              </a:lnSpc>
              <a:buNone/>
            </a:pPr>
            <a:r>
              <a:rPr lang="en-US" sz="2120" b="1" dirty="0">
                <a:solidFill>
                  <a:srgbClr val="171717"/>
                </a:solidFill>
                <a:latin typeface="思源黑体-思源黑体-Regular" pitchFamily="34" charset="0"/>
                <a:ea typeface="思源黑体-思源黑体-Regular" pitchFamily="34" charset="-122"/>
                <a:cs typeface="思源黑体-思源黑体-Regular" pitchFamily="34" charset="-120"/>
              </a:rPr>
              <a:t>Increased Engagement</a:t>
            </a:r>
            <a:endParaRPr lang="en-US" sz="2120" b="1" dirty="0"/>
          </a:p>
        </p:txBody>
      </p:sp>
      <p:sp>
        <p:nvSpPr>
          <p:cNvPr id="16" name="Text 6"/>
          <p:cNvSpPr/>
          <p:nvPr/>
        </p:nvSpPr>
        <p:spPr>
          <a:xfrm>
            <a:off x="6976872" y="6291072"/>
            <a:ext cx="6638544" cy="539496"/>
          </a:xfrm>
          <a:prstGeom prst="rect">
            <a:avLst/>
          </a:prstGeom>
          <a:noFill/>
          <a:ln/>
        </p:spPr>
        <p:txBody>
          <a:bodyPr wrap="square" lIns="0" tIns="0" rIns="0" bIns="0" rtlCol="0" anchor="ctr"/>
          <a:lstStyle/>
          <a:p>
            <a:pPr marL="0" indent="0" algn="l">
              <a:lnSpc>
                <a:spcPts val="2120"/>
              </a:lnSpc>
              <a:buNone/>
            </a:pPr>
            <a:r>
              <a:rPr lang="en-US" sz="1690" dirty="0">
                <a:solidFill>
                  <a:srgbClr val="171717"/>
                </a:solidFill>
                <a:latin typeface="思源黑体-思源黑体-Light" pitchFamily="34" charset="0"/>
                <a:ea typeface="思源黑体-思源黑体-Light" pitchFamily="34" charset="-122"/>
                <a:cs typeface="思源黑体-思源黑体-Light" pitchFamily="34" charset="-120"/>
              </a:rPr>
              <a:t>Patients are encouraged to take a more active role in their health via easy communication channels with their healthcare providers.</a:t>
            </a:r>
            <a:endParaRPr lang="en-US" sz="169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2779776"/>
            <a:ext cx="1243584" cy="1243584"/>
          </a:xfrm>
          <a:prstGeom prst="rect">
            <a:avLst/>
          </a:prstGeom>
        </p:spPr>
      </p:pic>
      <p:pic>
        <p:nvPicPr>
          <p:cNvPr id="4" name="Image 2" descr="preencoded.png"/>
          <p:cNvPicPr>
            <a:picLocks noChangeAspect="1"/>
          </p:cNvPicPr>
          <p:nvPr/>
        </p:nvPicPr>
        <p:blipFill>
          <a:blip r:embed="rId5"/>
          <a:stretch>
            <a:fillRect/>
          </a:stretch>
        </p:blipFill>
        <p:spPr>
          <a:xfrm>
            <a:off x="5257800" y="2779776"/>
            <a:ext cx="1243584" cy="1243584"/>
          </a:xfrm>
          <a:prstGeom prst="rect">
            <a:avLst/>
          </a:prstGeom>
        </p:spPr>
      </p:pic>
      <p:pic>
        <p:nvPicPr>
          <p:cNvPr id="5" name="Image 3" descr="preencoded.png"/>
          <p:cNvPicPr>
            <a:picLocks noChangeAspect="1"/>
          </p:cNvPicPr>
          <p:nvPr/>
        </p:nvPicPr>
        <p:blipFill>
          <a:blip r:embed="rId6"/>
          <a:stretch>
            <a:fillRect/>
          </a:stretch>
        </p:blipFill>
        <p:spPr>
          <a:xfrm>
            <a:off x="9793224" y="2779776"/>
            <a:ext cx="1088136" cy="1243584"/>
          </a:xfrm>
          <a:prstGeom prst="rect">
            <a:avLst/>
          </a:prstGeom>
        </p:spPr>
      </p:pic>
      <p:sp>
        <p:nvSpPr>
          <p:cNvPr id="6" name="Text 0"/>
          <p:cNvSpPr/>
          <p:nvPr/>
        </p:nvSpPr>
        <p:spPr>
          <a:xfrm>
            <a:off x="795528" y="1956816"/>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Benefits for Healthcare Providers</a:t>
            </a:r>
            <a:endParaRPr lang="en-US" sz="3570" dirty="0"/>
          </a:p>
        </p:txBody>
      </p:sp>
      <p:sp>
        <p:nvSpPr>
          <p:cNvPr id="7" name="Text 1"/>
          <p:cNvSpPr/>
          <p:nvPr/>
        </p:nvSpPr>
        <p:spPr>
          <a:xfrm>
            <a:off x="795528" y="4242816"/>
            <a:ext cx="4123944"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Streamlined Workflow</a:t>
            </a:r>
            <a:endParaRPr lang="en-US" sz="2230" b="1" dirty="0"/>
          </a:p>
        </p:txBody>
      </p:sp>
      <p:sp>
        <p:nvSpPr>
          <p:cNvPr id="8" name="Text 2"/>
          <p:cNvSpPr/>
          <p:nvPr/>
        </p:nvSpPr>
        <p:spPr>
          <a:xfrm>
            <a:off x="795528" y="4800600"/>
            <a:ext cx="4123944" cy="1133856"/>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Providers can manage their schedules more effectively, reducing administrative burdens related to appointment management.</a:t>
            </a:r>
            <a:endParaRPr lang="en-US" sz="1780" dirty="0"/>
          </a:p>
        </p:txBody>
      </p:sp>
      <p:sp>
        <p:nvSpPr>
          <p:cNvPr id="9" name="Text 3"/>
          <p:cNvSpPr/>
          <p:nvPr/>
        </p:nvSpPr>
        <p:spPr>
          <a:xfrm>
            <a:off x="5257800" y="4242816"/>
            <a:ext cx="4123944" cy="713232"/>
          </a:xfrm>
          <a:prstGeom prst="rect">
            <a:avLst/>
          </a:prstGeom>
          <a:noFill/>
          <a:ln/>
        </p:spPr>
        <p:txBody>
          <a:bodyPr wrap="squar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Improved Patient Communication</a:t>
            </a:r>
            <a:endParaRPr lang="en-US" sz="2230" b="1" dirty="0"/>
          </a:p>
        </p:txBody>
      </p:sp>
      <p:sp>
        <p:nvSpPr>
          <p:cNvPr id="10" name="Text 4"/>
          <p:cNvSpPr/>
          <p:nvPr/>
        </p:nvSpPr>
        <p:spPr>
          <a:xfrm>
            <a:off x="5257800" y="5157216"/>
            <a:ext cx="4123944" cy="1133856"/>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The system fosters better communication between providers and patients, enhancing the overall quality of care.</a:t>
            </a:r>
            <a:endParaRPr lang="en-US" sz="1780" dirty="0"/>
          </a:p>
        </p:txBody>
      </p:sp>
      <p:sp>
        <p:nvSpPr>
          <p:cNvPr id="11" name="Text 5"/>
          <p:cNvSpPr/>
          <p:nvPr/>
        </p:nvSpPr>
        <p:spPr>
          <a:xfrm>
            <a:off x="9720072" y="4242816"/>
            <a:ext cx="4123944"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Data-Driven Insights</a:t>
            </a:r>
            <a:endParaRPr lang="en-US" sz="2230" b="1" dirty="0"/>
          </a:p>
        </p:txBody>
      </p:sp>
      <p:sp>
        <p:nvSpPr>
          <p:cNvPr id="12" name="Text 6"/>
          <p:cNvSpPr/>
          <p:nvPr/>
        </p:nvSpPr>
        <p:spPr>
          <a:xfrm>
            <a:off x="9720072" y="4800600"/>
            <a:ext cx="4123944" cy="1133856"/>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With centralized data, providers can analyze patient trends and improve service offerings based on real-time feedback.</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1965960"/>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1965960"/>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1965960"/>
            <a:ext cx="5138928" cy="5138928"/>
          </a:xfrm>
          <a:prstGeom prst="rect">
            <a:avLst/>
          </a:prstGeom>
        </p:spPr>
      </p:pic>
      <p:sp>
        <p:nvSpPr>
          <p:cNvPr id="6" name="Text 0"/>
          <p:cNvSpPr/>
          <p:nvPr/>
        </p:nvSpPr>
        <p:spPr>
          <a:xfrm>
            <a:off x="795528" y="1143000"/>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Key Features of the System</a:t>
            </a:r>
            <a:endParaRPr lang="en-US" sz="3570" dirty="0"/>
          </a:p>
        </p:txBody>
      </p:sp>
      <p:sp>
        <p:nvSpPr>
          <p:cNvPr id="7" name="Text 1"/>
          <p:cNvSpPr/>
          <p:nvPr/>
        </p:nvSpPr>
        <p:spPr>
          <a:xfrm>
            <a:off x="914400" y="3483864"/>
            <a:ext cx="3054096" cy="713232"/>
          </a:xfrm>
          <a:prstGeom prst="rect">
            <a:avLst/>
          </a:prstGeom>
          <a:noFill/>
          <a:ln/>
        </p:spPr>
        <p:txBody>
          <a:bodyPr wrap="square" lIns="0" tIns="0" rIns="0" bIns="0" rtlCol="0" anchor="ctr"/>
          <a:lstStyle/>
          <a:p>
            <a:pPr marL="0" indent="0" algn="r">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User-Friendly Interface</a:t>
            </a:r>
            <a:endParaRPr lang="en-US" sz="2230" b="1" dirty="0"/>
          </a:p>
        </p:txBody>
      </p:sp>
      <p:sp>
        <p:nvSpPr>
          <p:cNvPr id="8" name="Text 2"/>
          <p:cNvSpPr/>
          <p:nvPr/>
        </p:nvSpPr>
        <p:spPr>
          <a:xfrm>
            <a:off x="914400" y="4443984"/>
            <a:ext cx="3054096" cy="1133856"/>
          </a:xfrm>
          <a:prstGeom prst="rect">
            <a:avLst/>
          </a:prstGeom>
          <a:noFill/>
          <a:ln/>
        </p:spPr>
        <p:txBody>
          <a:bodyPr wrap="square" lIns="0" tIns="0" rIns="0" bIns="0" rtlCol="0" anchor="ctr"/>
          <a:lstStyle/>
          <a:p>
            <a:pPr marL="0" indent="0" algn="r">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A simple, intuitive design that minimizes training requirements for both patients and healthcare staff.</a:t>
            </a:r>
            <a:endParaRPr lang="en-US" sz="1780" dirty="0"/>
          </a:p>
        </p:txBody>
      </p:sp>
      <p:sp>
        <p:nvSpPr>
          <p:cNvPr id="9" name="Text 3"/>
          <p:cNvSpPr/>
          <p:nvPr/>
        </p:nvSpPr>
        <p:spPr>
          <a:xfrm>
            <a:off x="5468112" y="4023360"/>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Light" pitchFamily="34" charset="0"/>
                <a:ea typeface="思源黑体-思源黑体-Light" pitchFamily="34" charset="-122"/>
                <a:cs typeface="思源黑体-思源黑体-Light" pitchFamily="34" charset="-120"/>
              </a:rPr>
              <a:t>1</a:t>
            </a:r>
            <a:endParaRPr lang="en-US" sz="2230" dirty="0"/>
          </a:p>
        </p:txBody>
      </p:sp>
      <p:sp>
        <p:nvSpPr>
          <p:cNvPr id="10" name="Text 4"/>
          <p:cNvSpPr/>
          <p:nvPr/>
        </p:nvSpPr>
        <p:spPr>
          <a:xfrm>
            <a:off x="8394192" y="2953512"/>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Light" pitchFamily="34" charset="0"/>
                <a:ea typeface="思源黑体-思源黑体-Light" pitchFamily="34" charset="-122"/>
                <a:cs typeface="思源黑体-思源黑体-Light" pitchFamily="34" charset="-120"/>
              </a:rPr>
              <a:t>2</a:t>
            </a:r>
            <a:endParaRPr lang="en-US" sz="2230" dirty="0"/>
          </a:p>
        </p:txBody>
      </p:sp>
      <p:sp>
        <p:nvSpPr>
          <p:cNvPr id="11" name="Text 5"/>
          <p:cNvSpPr/>
          <p:nvPr/>
        </p:nvSpPr>
        <p:spPr>
          <a:xfrm>
            <a:off x="7854696" y="6016752"/>
            <a:ext cx="164592"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Light" pitchFamily="34" charset="0"/>
                <a:ea typeface="思源黑体-思源黑体-Light" pitchFamily="34" charset="-122"/>
                <a:cs typeface="思源黑体-思源黑体-Light" pitchFamily="34" charset="-120"/>
              </a:rPr>
              <a:t>3</a:t>
            </a:r>
            <a:endParaRPr lang="en-US" sz="2230" dirty="0"/>
          </a:p>
        </p:txBody>
      </p:sp>
      <p:sp>
        <p:nvSpPr>
          <p:cNvPr id="12" name="Text 6"/>
          <p:cNvSpPr/>
          <p:nvPr/>
        </p:nvSpPr>
        <p:spPr>
          <a:xfrm>
            <a:off x="10222992" y="2295144"/>
            <a:ext cx="3502152"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Real-Time Notifications</a:t>
            </a:r>
            <a:endParaRPr lang="en-US" sz="2230" b="1" dirty="0"/>
          </a:p>
        </p:txBody>
      </p:sp>
      <p:sp>
        <p:nvSpPr>
          <p:cNvPr id="13" name="Text 7"/>
          <p:cNvSpPr/>
          <p:nvPr/>
        </p:nvSpPr>
        <p:spPr>
          <a:xfrm>
            <a:off x="10222992" y="2898648"/>
            <a:ext cx="3502152" cy="1133856"/>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Patients receive reminders and updates on their appointments, reducing the likelihood of missed visits.</a:t>
            </a:r>
            <a:endParaRPr lang="en-US" sz="1780" dirty="0"/>
          </a:p>
        </p:txBody>
      </p:sp>
      <p:sp>
        <p:nvSpPr>
          <p:cNvPr id="14" name="Text 8"/>
          <p:cNvSpPr/>
          <p:nvPr/>
        </p:nvSpPr>
        <p:spPr>
          <a:xfrm>
            <a:off x="10222992" y="5029200"/>
            <a:ext cx="3502152"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Integration Capability</a:t>
            </a:r>
            <a:endParaRPr lang="en-US" sz="2230" b="1" dirty="0"/>
          </a:p>
        </p:txBody>
      </p:sp>
      <p:sp>
        <p:nvSpPr>
          <p:cNvPr id="15" name="Text 9"/>
          <p:cNvSpPr/>
          <p:nvPr/>
        </p:nvSpPr>
        <p:spPr>
          <a:xfrm>
            <a:off x="10222992" y="5641848"/>
            <a:ext cx="3502152" cy="1133856"/>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The system can integrate with existing healthcare software to ensure seamless adoption and data accuracy.</a:t>
            </a:r>
            <a:endParaRPr lang="en-US" sz="17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38544" y="1975104"/>
            <a:ext cx="7223760" cy="1572768"/>
          </a:xfrm>
          <a:prstGeom prst="rect">
            <a:avLst/>
          </a:prstGeom>
        </p:spPr>
      </p:pic>
      <p:pic>
        <p:nvPicPr>
          <p:cNvPr id="5" name="Image 3" descr="preencoded.png"/>
          <p:cNvPicPr>
            <a:picLocks noChangeAspect="1"/>
          </p:cNvPicPr>
          <p:nvPr/>
        </p:nvPicPr>
        <p:blipFill>
          <a:blip r:embed="rId5"/>
          <a:stretch>
            <a:fillRect/>
          </a:stretch>
        </p:blipFill>
        <p:spPr>
          <a:xfrm>
            <a:off x="6638544" y="3749040"/>
            <a:ext cx="7223760" cy="1572768"/>
          </a:xfrm>
          <a:prstGeom prst="rect">
            <a:avLst/>
          </a:prstGeom>
        </p:spPr>
      </p:pic>
      <p:pic>
        <p:nvPicPr>
          <p:cNvPr id="6" name="Image 4" descr="preencoded.png"/>
          <p:cNvPicPr>
            <a:picLocks noChangeAspect="1"/>
          </p:cNvPicPr>
          <p:nvPr/>
        </p:nvPicPr>
        <p:blipFill>
          <a:blip r:embed="rId5"/>
          <a:stretch>
            <a:fillRect/>
          </a:stretch>
        </p:blipFill>
        <p:spPr>
          <a:xfrm>
            <a:off x="6638544" y="5513832"/>
            <a:ext cx="7223760" cy="1572768"/>
          </a:xfrm>
          <a:prstGeom prst="rect">
            <a:avLst/>
          </a:prstGeom>
        </p:spPr>
      </p:pic>
      <p:sp>
        <p:nvSpPr>
          <p:cNvPr id="7" name="Text 0"/>
          <p:cNvSpPr/>
          <p:nvPr/>
        </p:nvSpPr>
        <p:spPr>
          <a:xfrm>
            <a:off x="6647688" y="1170432"/>
            <a:ext cx="7196328"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Technical Implementation</a:t>
            </a:r>
            <a:endParaRPr lang="en-US" sz="3570" dirty="0"/>
          </a:p>
        </p:txBody>
      </p:sp>
      <p:sp>
        <p:nvSpPr>
          <p:cNvPr id="8" name="Text 1"/>
          <p:cNvSpPr/>
          <p:nvPr/>
        </p:nvSpPr>
        <p:spPr>
          <a:xfrm>
            <a:off x="6894576" y="2240280"/>
            <a:ext cx="6711696"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Cloud-Based Solutions</a:t>
            </a:r>
            <a:endParaRPr lang="en-US" sz="2230" b="1" dirty="0"/>
          </a:p>
        </p:txBody>
      </p:sp>
      <p:sp>
        <p:nvSpPr>
          <p:cNvPr id="9" name="Text 2"/>
          <p:cNvSpPr/>
          <p:nvPr/>
        </p:nvSpPr>
        <p:spPr>
          <a:xfrm>
            <a:off x="6894576" y="2724912"/>
            <a:ext cx="6711696" cy="566928"/>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Utilizing cloud technology provides secure, scalable data access while accommodating a growing number of users.</a:t>
            </a:r>
            <a:endParaRPr lang="en-US" sz="1780" dirty="0"/>
          </a:p>
        </p:txBody>
      </p:sp>
      <p:sp>
        <p:nvSpPr>
          <p:cNvPr id="10" name="Text 3"/>
          <p:cNvSpPr/>
          <p:nvPr/>
        </p:nvSpPr>
        <p:spPr>
          <a:xfrm>
            <a:off x="6894576" y="4005072"/>
            <a:ext cx="6711696"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Mobile Applications</a:t>
            </a:r>
            <a:endParaRPr lang="en-US" sz="2230" b="1" dirty="0"/>
          </a:p>
        </p:txBody>
      </p:sp>
      <p:sp>
        <p:nvSpPr>
          <p:cNvPr id="11" name="Text 4"/>
          <p:cNvSpPr/>
          <p:nvPr/>
        </p:nvSpPr>
        <p:spPr>
          <a:xfrm>
            <a:off x="6894576" y="4489704"/>
            <a:ext cx="6711696" cy="566928"/>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Mobile versions of the system enable access on the go, catering to patients with varied lifestyles.</a:t>
            </a:r>
            <a:endParaRPr lang="en-US" sz="1780" dirty="0"/>
          </a:p>
        </p:txBody>
      </p:sp>
      <p:sp>
        <p:nvSpPr>
          <p:cNvPr id="12" name="Text 5"/>
          <p:cNvSpPr/>
          <p:nvPr/>
        </p:nvSpPr>
        <p:spPr>
          <a:xfrm>
            <a:off x="6894576" y="5769864"/>
            <a:ext cx="6711696"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Data Security Measures</a:t>
            </a:r>
            <a:endParaRPr lang="en-US" sz="2230" b="1" dirty="0"/>
          </a:p>
        </p:txBody>
      </p:sp>
      <p:sp>
        <p:nvSpPr>
          <p:cNvPr id="13" name="Text 6"/>
          <p:cNvSpPr/>
          <p:nvPr/>
        </p:nvSpPr>
        <p:spPr>
          <a:xfrm>
            <a:off x="6894576" y="6263640"/>
            <a:ext cx="6711696" cy="566928"/>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Strong encryption and compliance with health regulations (like HIPAA) ensure that patient data is protected at all times.</a:t>
            </a:r>
            <a:endParaRPr lang="en-US" sz="17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2953512"/>
            <a:ext cx="1243584" cy="1243584"/>
          </a:xfrm>
          <a:prstGeom prst="rect">
            <a:avLst/>
          </a:prstGeom>
        </p:spPr>
      </p:pic>
      <p:pic>
        <p:nvPicPr>
          <p:cNvPr id="4" name="Image 2" descr="preencoded.png"/>
          <p:cNvPicPr>
            <a:picLocks noChangeAspect="1"/>
          </p:cNvPicPr>
          <p:nvPr/>
        </p:nvPicPr>
        <p:blipFill>
          <a:blip r:embed="rId5"/>
          <a:stretch>
            <a:fillRect/>
          </a:stretch>
        </p:blipFill>
        <p:spPr>
          <a:xfrm>
            <a:off x="5257800" y="2953512"/>
            <a:ext cx="1243584" cy="1243584"/>
          </a:xfrm>
          <a:prstGeom prst="rect">
            <a:avLst/>
          </a:prstGeom>
        </p:spPr>
      </p:pic>
      <p:pic>
        <p:nvPicPr>
          <p:cNvPr id="5" name="Image 3" descr="preencoded.png"/>
          <p:cNvPicPr>
            <a:picLocks noChangeAspect="1"/>
          </p:cNvPicPr>
          <p:nvPr/>
        </p:nvPicPr>
        <p:blipFill>
          <a:blip r:embed="rId6"/>
          <a:stretch>
            <a:fillRect/>
          </a:stretch>
        </p:blipFill>
        <p:spPr>
          <a:xfrm>
            <a:off x="9948672" y="2953512"/>
            <a:ext cx="777240" cy="1243584"/>
          </a:xfrm>
          <a:prstGeom prst="rect">
            <a:avLst/>
          </a:prstGeom>
        </p:spPr>
      </p:pic>
      <p:sp>
        <p:nvSpPr>
          <p:cNvPr id="6" name="Text 0"/>
          <p:cNvSpPr/>
          <p:nvPr/>
        </p:nvSpPr>
        <p:spPr>
          <a:xfrm>
            <a:off x="795528" y="2130552"/>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5E73F8"/>
                </a:solidFill>
                <a:latin typeface="思源黑体-思源黑体-Regular" pitchFamily="34" charset="0"/>
                <a:ea typeface="思源黑体-思源黑体-Regular" pitchFamily="34" charset="-122"/>
                <a:cs typeface="思源黑体-思源黑体-Regular" pitchFamily="34" charset="-120"/>
              </a:rPr>
              <a:t>Case Studies of System Implementation</a:t>
            </a:r>
            <a:endParaRPr lang="en-US" sz="3570" dirty="0"/>
          </a:p>
        </p:txBody>
      </p:sp>
      <p:sp>
        <p:nvSpPr>
          <p:cNvPr id="7" name="Text 1"/>
          <p:cNvSpPr/>
          <p:nvPr/>
        </p:nvSpPr>
        <p:spPr>
          <a:xfrm>
            <a:off x="795528" y="4416552"/>
            <a:ext cx="4123944"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Hospital A</a:t>
            </a:r>
            <a:endParaRPr lang="en-US" sz="2230" b="1" dirty="0"/>
          </a:p>
        </p:txBody>
      </p:sp>
      <p:sp>
        <p:nvSpPr>
          <p:cNvPr id="8" name="Text 2"/>
          <p:cNvSpPr/>
          <p:nvPr/>
        </p:nvSpPr>
        <p:spPr>
          <a:xfrm>
            <a:off x="795528" y="4974336"/>
            <a:ext cx="4123944" cy="850392"/>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Reported a 30% decrease in missed appointments and a significant increase in patient satisfaction scores.</a:t>
            </a:r>
            <a:endParaRPr lang="en-US" sz="1780" dirty="0"/>
          </a:p>
        </p:txBody>
      </p:sp>
      <p:sp>
        <p:nvSpPr>
          <p:cNvPr id="9" name="Text 3"/>
          <p:cNvSpPr/>
          <p:nvPr/>
        </p:nvSpPr>
        <p:spPr>
          <a:xfrm>
            <a:off x="5257800" y="4416552"/>
            <a:ext cx="4123944"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Clinic B</a:t>
            </a:r>
            <a:endParaRPr lang="en-US" sz="2230" b="1" dirty="0"/>
          </a:p>
        </p:txBody>
      </p:sp>
      <p:sp>
        <p:nvSpPr>
          <p:cNvPr id="10" name="Text 4"/>
          <p:cNvSpPr/>
          <p:nvPr/>
        </p:nvSpPr>
        <p:spPr>
          <a:xfrm>
            <a:off x="5257800" y="4974336"/>
            <a:ext cx="4123944" cy="1133856"/>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Shared success in reduced administrative times due to automated scheduling and improved communication channels.</a:t>
            </a:r>
            <a:endParaRPr lang="en-US" sz="1780" dirty="0"/>
          </a:p>
        </p:txBody>
      </p:sp>
      <p:sp>
        <p:nvSpPr>
          <p:cNvPr id="11" name="Text 5"/>
          <p:cNvSpPr/>
          <p:nvPr/>
        </p:nvSpPr>
        <p:spPr>
          <a:xfrm>
            <a:off x="9720072" y="4416552"/>
            <a:ext cx="4123944" cy="356616"/>
          </a:xfrm>
          <a:prstGeom prst="rect">
            <a:avLst/>
          </a:prstGeom>
          <a:noFill/>
          <a:ln/>
        </p:spPr>
        <p:txBody>
          <a:bodyPr wrap="none" lIns="0" tIns="0" rIns="0" bIns="0" rtlCol="0" anchor="ctr"/>
          <a:lstStyle/>
          <a:p>
            <a:pPr marL="0" indent="0" algn="l">
              <a:lnSpc>
                <a:spcPts val="2790"/>
              </a:lnSpc>
              <a:buNone/>
            </a:pPr>
            <a:r>
              <a:rPr lang="en-US" sz="2230" b="1" dirty="0">
                <a:solidFill>
                  <a:srgbClr val="171717"/>
                </a:solidFill>
                <a:latin typeface="思源黑体-思源黑体-Regular" pitchFamily="34" charset="0"/>
                <a:ea typeface="思源黑体-思源黑体-Regular" pitchFamily="34" charset="-122"/>
                <a:cs typeface="思源黑体-思源黑体-Regular" pitchFamily="34" charset="-120"/>
              </a:rPr>
              <a:t>Practice C</a:t>
            </a:r>
            <a:endParaRPr lang="en-US" sz="2230" b="1" dirty="0"/>
          </a:p>
        </p:txBody>
      </p:sp>
      <p:sp>
        <p:nvSpPr>
          <p:cNvPr id="12" name="Text 6"/>
          <p:cNvSpPr/>
          <p:nvPr/>
        </p:nvSpPr>
        <p:spPr>
          <a:xfrm>
            <a:off x="9720072" y="4974336"/>
            <a:ext cx="4123944" cy="1133856"/>
          </a:xfrm>
          <a:prstGeom prst="rect">
            <a:avLst/>
          </a:prstGeom>
          <a:noFill/>
          <a:ln/>
        </p:spPr>
        <p:txBody>
          <a:bodyPr wrap="square" lIns="0" tIns="0" rIns="0" bIns="0" rtlCol="0" anchor="ctr"/>
          <a:lstStyle/>
          <a:p>
            <a:pPr marL="0" indent="0" algn="l">
              <a:lnSpc>
                <a:spcPts val="2230"/>
              </a:lnSpc>
              <a:buNone/>
            </a:pPr>
            <a:r>
              <a:rPr lang="en-US" sz="1780" dirty="0">
                <a:solidFill>
                  <a:srgbClr val="171717"/>
                </a:solidFill>
                <a:latin typeface="思源黑体-思源黑体-Light" pitchFamily="34" charset="0"/>
                <a:ea typeface="思源黑体-思源黑体-Light" pitchFamily="34" charset="-122"/>
                <a:cs typeface="思源黑体-思源黑体-Light" pitchFamily="34" charset="-120"/>
              </a:rPr>
              <a:t>Experienced enhanced patient engagement with the introduction of virtual consultations, leading to an uptick in follow-up appointments.</a:t>
            </a:r>
            <a:endParaRPr lang="en-US" sz="178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1108</Words>
  <Application>Microsoft Office PowerPoint</Application>
  <PresentationFormat>Custom</PresentationFormat>
  <Paragraphs>156</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Bahnschrift Light</vt:lpstr>
      <vt:lpstr>Calisto MT</vt:lpstr>
      <vt:lpstr>思源黑体-思源黑体-Light</vt:lpstr>
      <vt:lpstr>思源黑体-思源黑体-Regular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Vijayalakshmi Viji</cp:lastModifiedBy>
  <cp:revision>16</cp:revision>
  <dcterms:created xsi:type="dcterms:W3CDTF">2025-11-02T07:22:43Z</dcterms:created>
  <dcterms:modified xsi:type="dcterms:W3CDTF">2025-11-02T08:00:00Z</dcterms:modified>
</cp:coreProperties>
</file>